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handoutMasterIdLst>
    <p:handoutMasterId r:id="rId63"/>
  </p:handoutMasterIdLst>
  <p:sldIdLst>
    <p:sldId id="288" r:id="rId5"/>
    <p:sldId id="273" r:id="rId6"/>
    <p:sldId id="275" r:id="rId7"/>
    <p:sldId id="290" r:id="rId8"/>
    <p:sldId id="282" r:id="rId9"/>
    <p:sldId id="294" r:id="rId10"/>
    <p:sldId id="295" r:id="rId11"/>
    <p:sldId id="291" r:id="rId12"/>
    <p:sldId id="296" r:id="rId13"/>
    <p:sldId id="297" r:id="rId14"/>
    <p:sldId id="298" r:id="rId15"/>
    <p:sldId id="299" r:id="rId16"/>
    <p:sldId id="292" r:id="rId17"/>
    <p:sldId id="293"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287" r:id="rId31"/>
    <p:sldId id="289" r:id="rId32"/>
    <p:sldId id="259" r:id="rId33"/>
    <p:sldId id="281" r:id="rId34"/>
    <p:sldId id="313" r:id="rId35"/>
    <p:sldId id="332" r:id="rId36"/>
    <p:sldId id="283" r:id="rId37"/>
    <p:sldId id="312" r:id="rId38"/>
    <p:sldId id="276" r:id="rId39"/>
    <p:sldId id="284" r:id="rId40"/>
    <p:sldId id="277" r:id="rId41"/>
    <p:sldId id="314" r:id="rId42"/>
    <p:sldId id="317" r:id="rId43"/>
    <p:sldId id="318" r:id="rId44"/>
    <p:sldId id="319" r:id="rId45"/>
    <p:sldId id="320" r:id="rId46"/>
    <p:sldId id="321" r:id="rId47"/>
    <p:sldId id="322" r:id="rId48"/>
    <p:sldId id="323" r:id="rId49"/>
    <p:sldId id="324" r:id="rId50"/>
    <p:sldId id="325" r:id="rId51"/>
    <p:sldId id="326" r:id="rId52"/>
    <p:sldId id="315" r:id="rId53"/>
    <p:sldId id="316" r:id="rId54"/>
    <p:sldId id="267" r:id="rId55"/>
    <p:sldId id="333" r:id="rId56"/>
    <p:sldId id="334" r:id="rId57"/>
    <p:sldId id="335" r:id="rId58"/>
    <p:sldId id="330" r:id="rId59"/>
    <p:sldId id="331" r:id="rId60"/>
    <p:sldId id="27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0" autoAdjust="0"/>
    <p:restoredTop sz="94694" autoAdjust="0"/>
  </p:normalViewPr>
  <p:slideViewPr>
    <p:cSldViewPr snapToGrid="0">
      <p:cViewPr>
        <p:scale>
          <a:sx n="70" d="100"/>
          <a:sy n="70" d="100"/>
        </p:scale>
        <p:origin x="-84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10/21/2024</a:t>
            </a:fld>
            <a:endParaRPr lang="en-US" dirty="0"/>
          </a:p>
        </p:txBody>
      </p:sp>
      <p:sp>
        <p:nvSpPr>
          <p:cNvPr id="4" name="Footer Placeholder 3">
            <a:extLst>
              <a:ext uri="{FF2B5EF4-FFF2-40B4-BE49-F238E27FC236}">
                <a16:creationId xmlns=""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10/21/2024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29</a:t>
            </a:fld>
            <a:endParaRPr lang="en-US" dirty="0"/>
          </a:p>
        </p:txBody>
      </p:sp>
    </p:spTree>
    <p:extLst>
      <p:ext uri="{BB962C8B-B14F-4D97-AF65-F5344CB8AC3E}">
        <p14:creationId xmlns:p14="http://schemas.microsoft.com/office/powerpoint/2010/main" val="157227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30</a:t>
            </a:fld>
            <a:endParaRPr lang="en-US" dirty="0"/>
          </a:p>
        </p:txBody>
      </p:sp>
    </p:spTree>
    <p:extLst>
      <p:ext uri="{BB962C8B-B14F-4D97-AF65-F5344CB8AC3E}">
        <p14:creationId xmlns:p14="http://schemas.microsoft.com/office/powerpoint/2010/main" val="1332130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 xmlns:a16="http://schemas.microsoft.com/office/drawing/2014/main" id="{D56268A4-B555-72BE-6160-318763ECAA67}"/>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 xmlns:a16="http://schemas.microsoft.com/office/drawing/2014/main" id="{12D44DBA-D665-923B-A38C-C68A9C039EA9}"/>
              </a:ext>
              <a:ext uri="{C183D7F6-B498-43B3-948B-1728B52AA6E4}">
                <adec:decorative xmlns=""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 xmlns:a16="http://schemas.microsoft.com/office/drawing/2014/main" id="{7C62E1FE-8CAE-1FE1-6A91-DFE7F1D87083}"/>
              </a:ext>
              <a:ext uri="{C183D7F6-B498-43B3-948B-1728B52AA6E4}">
                <adec:decorative xmlns=""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dirty="0"/>
              <a:t>Click icon to add table</a:t>
            </a:r>
          </a:p>
        </p:txBody>
      </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 xmlns:a16="http://schemas.microsoft.com/office/drawing/2014/main" id="{32B61A96-5F36-8895-B920-FC12FD76DC53}"/>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 xmlns:a16="http://schemas.microsoft.com/office/drawing/2014/main" id="{8774BC39-6D56-474E-28BE-99260516AB0C}"/>
              </a:ext>
              <a:ext uri="{C183D7F6-B498-43B3-948B-1728B52AA6E4}">
                <adec:decorative xmlns=""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 xmlns:a16="http://schemas.microsoft.com/office/drawing/2014/main" id="{55E792AE-CF37-9DD8-2703-49480775F029}"/>
              </a:ext>
              <a:ext uri="{C183D7F6-B498-43B3-948B-1728B52AA6E4}">
                <adec:decorative xmlns=""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dirty="0"/>
              <a:t>Click icon to add table</a:t>
            </a:r>
          </a:p>
        </p:txBody>
      </p:sp>
      <p:sp>
        <p:nvSpPr>
          <p:cNvPr id="4" name="Date Placeholder 3">
            <a:extLst>
              <a:ext uri="{FF2B5EF4-FFF2-40B4-BE49-F238E27FC236}">
                <a16:creationId xmlns=""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5" name="Footer Placeholder 4">
            <a:extLst>
              <a:ext uri="{FF2B5EF4-FFF2-40B4-BE49-F238E27FC236}">
                <a16:creationId xmlns=""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 xmlns:a16="http://schemas.microsoft.com/office/drawing/2014/main" id="{A1BB4149-7987-3EF4-952D-2271B4DD8AB1}"/>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 xmlns:a16="http://schemas.microsoft.com/office/drawing/2014/main" id="{07B335AD-7A4B-841B-52BC-8FF32D99D749}"/>
              </a:ext>
              <a:ext uri="{C183D7F6-B498-43B3-948B-1728B52AA6E4}">
                <adec:decorative xmlns=""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 xmlns:a16="http://schemas.microsoft.com/office/drawing/2014/main" id="{31550E6E-10D6-E75A-F6B1-8800DAC2CBFB}"/>
              </a:ext>
              <a:ext uri="{C183D7F6-B498-43B3-948B-1728B52AA6E4}">
                <adec:decorative xmlns=""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5" name="Footer Placeholder 4">
            <a:extLst>
              <a:ext uri="{FF2B5EF4-FFF2-40B4-BE49-F238E27FC236}">
                <a16:creationId xmlns=""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 xmlns:a16="http://schemas.microsoft.com/office/drawing/2014/main" id="{61F88592-24FD-96EC-ADB3-C0B7682DF9A5}"/>
              </a:ext>
              <a:ext uri="{C183D7F6-B498-43B3-948B-1728B52AA6E4}">
                <adec:decorative xmlns=""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Click icon to add picture</a:t>
            </a:r>
          </a:p>
          <a:p>
            <a:endParaRPr lang="en-US" dirty="0"/>
          </a:p>
        </p:txBody>
      </p:sp>
      <p:sp>
        <p:nvSpPr>
          <p:cNvPr id="4" name="Date Placeholder 3">
            <a:extLst>
              <a:ext uri="{FF2B5EF4-FFF2-40B4-BE49-F238E27FC236}">
                <a16:creationId xmlns=""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5" name="Footer Placeholder 4">
            <a:extLst>
              <a:ext uri="{FF2B5EF4-FFF2-40B4-BE49-F238E27FC236}">
                <a16:creationId xmlns=""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 xmlns:a16="http://schemas.microsoft.com/office/drawing/2014/main" id="{BD017017-3234-8C24-B9FC-80FB1120D156}"/>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 xmlns:a16="http://schemas.microsoft.com/office/drawing/2014/main" id="{CC226FA8-C264-7189-EEA0-5264009074FF}"/>
              </a:ext>
              <a:ext uri="{C183D7F6-B498-43B3-948B-1728B52AA6E4}">
                <adec:decorative xmlns=""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5" name="Footer Placeholder 4">
            <a:extLst>
              <a:ext uri="{FF2B5EF4-FFF2-40B4-BE49-F238E27FC236}">
                <a16:creationId xmlns=""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 xmlns:a16="http://schemas.microsoft.com/office/drawing/2014/main" id="{28B211FD-99D2-B373-669F-6E0F8E5B336F}"/>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 xmlns:a16="http://schemas.microsoft.com/office/drawing/2014/main" id="{C4079EDA-1B98-E3C1-23AD-7FB6F39FE268}"/>
              </a:ext>
              <a:ext uri="{C183D7F6-B498-43B3-948B-1728B52AA6E4}">
                <adec:decorative xmlns=""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5" name="Footer Placeholder 4">
            <a:extLst>
              <a:ext uri="{FF2B5EF4-FFF2-40B4-BE49-F238E27FC236}">
                <a16:creationId xmlns=""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 xmlns:a16="http://schemas.microsoft.com/office/drawing/2014/main" id="{236F3DDC-7FF8-F6A3-16EA-A01E7F79536C}"/>
              </a:ext>
              <a:ext uri="{C183D7F6-B498-43B3-948B-1728B52AA6E4}">
                <adec:decorative xmlns=""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 xmlns:a16="http://schemas.microsoft.com/office/drawing/2014/main" id="{E728EBB2-9164-AC06-6682-9505D88F9535}"/>
              </a:ext>
              <a:ext uri="{C183D7F6-B498-43B3-948B-1728B52AA6E4}">
                <adec:decorative xmlns=""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 xmlns:a16="http://schemas.microsoft.com/office/drawing/2014/main" id="{540E5FCC-3981-FB51-F0ED-B8BAB5C45A20}"/>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 xmlns:a16="http://schemas.microsoft.com/office/drawing/2014/main" id="{3BCE2C9E-7BC3-0EB6-EBE4-26EE33A1F2A3}"/>
              </a:ext>
              <a:ext uri="{C183D7F6-B498-43B3-948B-1728B52AA6E4}">
                <adec:decorative xmlns=""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 xmlns:a16="http://schemas.microsoft.com/office/drawing/2014/main" id="{07AB38AA-85DC-3DF3-4ED4-B78FB670FFA9}"/>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 xmlns:a16="http://schemas.microsoft.com/office/drawing/2014/main" id="{8F2DD44F-3200-BF06-94F9-C6A07EAD76B9}"/>
              </a:ext>
              <a:ext uri="{C183D7F6-B498-43B3-948B-1728B52AA6E4}">
                <adec:decorative xmlns=""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 xmlns:a16="http://schemas.microsoft.com/office/drawing/2014/main" id="{F1219773-33FA-E4F9-4EAE-0764613F6213}"/>
              </a:ext>
              <a:ext uri="{C183D7F6-B498-43B3-948B-1728B52AA6E4}">
                <adec:decorative xmlns=""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 xmlns:a16="http://schemas.microsoft.com/office/drawing/2014/main" id="{92817C37-9292-1CF3-6529-DEF7174273E0}"/>
              </a:ext>
              <a:ext uri="{C183D7F6-B498-43B3-948B-1728B52AA6E4}">
                <adec:decorative xmlns=""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10/21/2024</a:t>
            </a:fld>
            <a:endParaRPr lang="en-US" dirty="0"/>
          </a:p>
        </p:txBody>
      </p:sp>
      <p:sp>
        <p:nvSpPr>
          <p:cNvPr id="5" name="Footer Placeholder 4">
            <a:extLst>
              <a:ext uri="{FF2B5EF4-FFF2-40B4-BE49-F238E27FC236}">
                <a16:creationId xmlns=""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10/21/2024</a:t>
            </a:fld>
            <a:endParaRPr lang="en-US" dirty="0"/>
          </a:p>
        </p:txBody>
      </p:sp>
      <p:sp>
        <p:nvSpPr>
          <p:cNvPr id="5" name="Footer Placeholder 4">
            <a:extLst>
              <a:ext uri="{FF2B5EF4-FFF2-40B4-BE49-F238E27FC236}">
                <a16:creationId xmlns=""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www.instagram.com/train_and_nourish?igsh=MTlvbmN3YTQ5amc4cA==" TargetMode="External"/><Relationship Id="rId7" Type="http://schemas.openxmlformats.org/officeDocument/2006/relationships/image" Target="../media/image30.jpeg"/><Relationship Id="rId2" Type="http://schemas.openxmlformats.org/officeDocument/2006/relationships/hyperlink" Target="https://www.facebook.com/share/35c8rR6jFmvXizp1/?mibextid=qi2Omg" TargetMode="External"/><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hyperlink" Target="https://www.tiktok.com/@train_nourish"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8.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8.xml"/><Relationship Id="rId4" Type="http://schemas.openxmlformats.org/officeDocument/2006/relationships/image" Target="../media/image36.jp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1.xml"/><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hyperlink" Target="https://fedubuedu-my.sharepoint.com/:x:/g/personal/shimaa170037_fedu_bu_edu_eg/ETya-OCVQgNJssVTeA-4_TcB43MWEAFOEXMrZVkc4yVy7g?e=BQQGR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0047101-8D42-6100-9CEA-AEC0FAEAB606}"/>
              </a:ext>
            </a:extLst>
          </p:cNvPr>
          <p:cNvSpPr>
            <a:spLocks noGrp="1"/>
          </p:cNvSpPr>
          <p:nvPr>
            <p:ph type="ctrTitle"/>
          </p:nvPr>
        </p:nvSpPr>
        <p:spPr>
          <a:xfrm>
            <a:off x="1657350" y="1600200"/>
            <a:ext cx="9144000" cy="2286000"/>
          </a:xfrm>
          <a:noFill/>
        </p:spPr>
        <p:txBody>
          <a:bodyPr>
            <a:noAutofit/>
          </a:bodyPr>
          <a:lstStyle/>
          <a:p>
            <a:r>
              <a:rPr lang="en-US" sz="4300" b="1" dirty="0">
                <a:solidFill>
                  <a:srgbClr val="191919"/>
                </a:solidFill>
                <a:ea typeface="+mj-lt"/>
                <a:cs typeface="+mj-lt"/>
              </a:rPr>
              <a:t>Digital Marketing Final Project </a:t>
            </a:r>
            <a:endParaRPr lang="en-US" dirty="0"/>
          </a:p>
        </p:txBody>
      </p:sp>
      <p:pic>
        <p:nvPicPr>
          <p:cNvPr id="2" name="Picture 1" descr="A black background with white text&#10;&#10;Description automatically generated">
            <a:extLst>
              <a:ext uri="{FF2B5EF4-FFF2-40B4-BE49-F238E27FC236}">
                <a16:creationId xmlns="" xmlns:a16="http://schemas.microsoft.com/office/drawing/2014/main" id="{706E344C-7AD5-DB21-8B15-B6B9C4521195}"/>
              </a:ext>
            </a:extLst>
          </p:cNvPr>
          <p:cNvPicPr>
            <a:picLocks noChangeAspect="1"/>
          </p:cNvPicPr>
          <p:nvPr/>
        </p:nvPicPr>
        <p:blipFill>
          <a:blip r:embed="rId2"/>
          <a:stretch>
            <a:fillRect/>
          </a:stretch>
        </p:blipFill>
        <p:spPr>
          <a:xfrm>
            <a:off x="1743075" y="3886200"/>
            <a:ext cx="8972550" cy="1276350"/>
          </a:xfrm>
          <a:prstGeom prst="rect">
            <a:avLst/>
          </a:prstGeom>
        </p:spPr>
      </p:pic>
    </p:spTree>
    <p:extLst>
      <p:ext uri="{BB962C8B-B14F-4D97-AF65-F5344CB8AC3E}">
        <p14:creationId xmlns:p14="http://schemas.microsoft.com/office/powerpoint/2010/main" val="208302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BF0DB8D-07CE-93B7-0190-D9EA13E64DA0}"/>
            </a:ext>
          </a:extLst>
        </p:cNvPr>
        <p:cNvGrpSpPr/>
        <p:nvPr/>
      </p:nvGrpSpPr>
      <p:grpSpPr>
        <a:xfrm>
          <a:off x="0" y="0"/>
          <a:ext cx="0" cy="0"/>
          <a:chOff x="0" y="0"/>
          <a:chExt cx="0" cy="0"/>
        </a:xfrm>
      </p:grpSpPr>
      <p:sp>
        <p:nvSpPr>
          <p:cNvPr id="9" name="Title 8">
            <a:extLst>
              <a:ext uri="{FF2B5EF4-FFF2-40B4-BE49-F238E27FC236}">
                <a16:creationId xmlns="" xmlns:a16="http://schemas.microsoft.com/office/drawing/2014/main" id="{4891E90B-3710-484E-951F-DA6F666C1B06}"/>
              </a:ext>
            </a:extLst>
          </p:cNvPr>
          <p:cNvSpPr>
            <a:spLocks noGrp="1"/>
          </p:cNvSpPr>
          <p:nvPr>
            <p:ph type="title"/>
          </p:nvPr>
        </p:nvSpPr>
        <p:spPr>
          <a:xfrm>
            <a:off x="1092361" y="777241"/>
            <a:ext cx="10007278" cy="766638"/>
          </a:xfrm>
        </p:spPr>
        <p:txBody>
          <a:bodyPr/>
          <a:lstStyle/>
          <a:p>
            <a:r>
              <a:rPr lang="en-US" dirty="0">
                <a:solidFill>
                  <a:srgbClr val="FF0000"/>
                </a:solidFill>
              </a:rPr>
              <a:t>Swot Analysis </a:t>
            </a:r>
          </a:p>
        </p:txBody>
      </p:sp>
      <p:sp>
        <p:nvSpPr>
          <p:cNvPr id="10" name="Content Placeholder 9">
            <a:extLst>
              <a:ext uri="{FF2B5EF4-FFF2-40B4-BE49-F238E27FC236}">
                <a16:creationId xmlns="" xmlns:a16="http://schemas.microsoft.com/office/drawing/2014/main" id="{2A4D61DE-7DA2-9D1D-0109-E422A612D7C3}"/>
              </a:ext>
            </a:extLst>
          </p:cNvPr>
          <p:cNvSpPr>
            <a:spLocks noGrp="1"/>
          </p:cNvSpPr>
          <p:nvPr>
            <p:ph sz="half" idx="1"/>
          </p:nvPr>
        </p:nvSpPr>
        <p:spPr>
          <a:xfrm>
            <a:off x="1447029" y="1543879"/>
            <a:ext cx="3275746" cy="4370784"/>
          </a:xfrm>
        </p:spPr>
        <p:txBody>
          <a:bodyPr/>
          <a:lstStyle/>
          <a:p>
            <a:pPr marL="342900" marR="0" lvl="0" indent="-342900" rtl="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Strengths</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Personalization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Injury prevention focus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Addressing emotional eating problems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tabLst>
                <a:tab pos="835025" algn="l"/>
              </a:tabLs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 on allergies to gluten and lactose.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12" name="Content Placeholder 9">
            <a:extLst>
              <a:ext uri="{FF2B5EF4-FFF2-40B4-BE49-F238E27FC236}">
                <a16:creationId xmlns="" xmlns:a16="http://schemas.microsoft.com/office/drawing/2014/main" id="{93F602B0-2BDB-CAB4-FF95-920955D354CA}"/>
              </a:ext>
            </a:extLst>
          </p:cNvPr>
          <p:cNvSpPr txBox="1">
            <a:spLocks/>
          </p:cNvSpPr>
          <p:nvPr/>
        </p:nvSpPr>
        <p:spPr>
          <a:xfrm>
            <a:off x="6542491" y="1543879"/>
            <a:ext cx="3275746" cy="437078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1pPr>
            <a:lvl2pPr marL="2286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3pPr>
            <a:lvl4pPr marL="11430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4pPr>
            <a:lvl5pPr marL="16002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latin typeface="Times New Roman" panose="02020603050405020304" pitchFamily="18" charset="0"/>
                <a:ea typeface="Calibri" panose="020F0502020204030204" pitchFamily="34" charset="0"/>
                <a:cs typeface="Arial" panose="020B0604020202020204" pitchFamily="34" charset="0"/>
              </a:rPr>
              <a:t>Weaknesses</a:t>
            </a:r>
            <a:r>
              <a:rPr lang="en-US" sz="2000" kern="100" dirty="0">
                <a:latin typeface="Times New Roman" panose="02020603050405020304" pitchFamily="18" charset="0"/>
                <a:ea typeface="Calibri" panose="020F0502020204030204" pitchFamily="34" charset="0"/>
                <a:cs typeface="Arial" panose="020B0604020202020204" pitchFamily="34" charset="0"/>
              </a:rPr>
              <a:t>:</a:t>
            </a: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Brand awareness on a wide scale.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Having a small team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150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1000"/>
                                        <p:tgtEl>
                                          <p:spTgt spid="10">
                                            <p:txEl>
                                              <p:pRg st="3" end="3"/>
                                            </p:txEl>
                                          </p:spTgt>
                                        </p:tgtEl>
                                      </p:cBhvr>
                                    </p:animEffect>
                                    <p:anim calcmode="lin" valueType="num">
                                      <p:cBhvr>
                                        <p:cTn id="2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fade">
                                      <p:cBhvr>
                                        <p:cTn id="35" dur="1000"/>
                                        <p:tgtEl>
                                          <p:spTgt spid="10">
                                            <p:txEl>
                                              <p:pRg st="4" end="4"/>
                                            </p:txEl>
                                          </p:spTgt>
                                        </p:tgtEl>
                                      </p:cBhvr>
                                    </p:animEffect>
                                    <p:anim calcmode="lin" valueType="num">
                                      <p:cBhvr>
                                        <p:cTn id="36"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9B54A85-B4BC-F54B-8C8D-FCC79EBBD127}"/>
            </a:ext>
          </a:extLst>
        </p:cNvPr>
        <p:cNvGrpSpPr/>
        <p:nvPr/>
      </p:nvGrpSpPr>
      <p:grpSpPr>
        <a:xfrm>
          <a:off x="0" y="0"/>
          <a:ext cx="0" cy="0"/>
          <a:chOff x="0" y="0"/>
          <a:chExt cx="0" cy="0"/>
        </a:xfrm>
      </p:grpSpPr>
      <p:sp>
        <p:nvSpPr>
          <p:cNvPr id="9" name="Title 8">
            <a:extLst>
              <a:ext uri="{FF2B5EF4-FFF2-40B4-BE49-F238E27FC236}">
                <a16:creationId xmlns="" xmlns:a16="http://schemas.microsoft.com/office/drawing/2014/main" id="{67215471-3413-064E-80D0-AA179B983815}"/>
              </a:ext>
            </a:extLst>
          </p:cNvPr>
          <p:cNvSpPr>
            <a:spLocks noGrp="1"/>
          </p:cNvSpPr>
          <p:nvPr>
            <p:ph type="title"/>
          </p:nvPr>
        </p:nvSpPr>
        <p:spPr>
          <a:xfrm>
            <a:off x="1092361" y="777241"/>
            <a:ext cx="10007278" cy="766638"/>
          </a:xfrm>
        </p:spPr>
        <p:txBody>
          <a:bodyPr/>
          <a:lstStyle/>
          <a:p>
            <a:r>
              <a:rPr lang="en-US" dirty="0">
                <a:solidFill>
                  <a:srgbClr val="FF0000"/>
                </a:solidFill>
              </a:rPr>
              <a:t>Swot Analysis </a:t>
            </a:r>
          </a:p>
        </p:txBody>
      </p:sp>
      <p:sp>
        <p:nvSpPr>
          <p:cNvPr id="10" name="Content Placeholder 9">
            <a:extLst>
              <a:ext uri="{FF2B5EF4-FFF2-40B4-BE49-F238E27FC236}">
                <a16:creationId xmlns="" xmlns:a16="http://schemas.microsoft.com/office/drawing/2014/main" id="{0DFB9000-9F5C-F596-556D-A236FD0A8C7F}"/>
              </a:ext>
            </a:extLst>
          </p:cNvPr>
          <p:cNvSpPr>
            <a:spLocks noGrp="1"/>
          </p:cNvSpPr>
          <p:nvPr>
            <p:ph sz="half" idx="1"/>
          </p:nvPr>
        </p:nvSpPr>
        <p:spPr>
          <a:xfrm>
            <a:off x="1447029" y="1543879"/>
            <a:ext cx="3275746" cy="4370784"/>
          </a:xfrm>
        </p:spPr>
        <p:txBody>
          <a:bodyPr/>
          <a:lstStyle/>
          <a:p>
            <a:pPr marL="342900" marR="0" lvl="0" indent="-342900" rtl="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Opportunities:</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Growing health awareness.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Using technology in generating more creative ideas in our designs and content to save time and effort.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12" name="Content Placeholder 9">
            <a:extLst>
              <a:ext uri="{FF2B5EF4-FFF2-40B4-BE49-F238E27FC236}">
                <a16:creationId xmlns="" xmlns:a16="http://schemas.microsoft.com/office/drawing/2014/main" id="{03E8B3C0-88A3-8F16-4D23-55F5AC9A60AD}"/>
              </a:ext>
            </a:extLst>
          </p:cNvPr>
          <p:cNvSpPr txBox="1">
            <a:spLocks/>
          </p:cNvSpPr>
          <p:nvPr/>
        </p:nvSpPr>
        <p:spPr>
          <a:xfrm>
            <a:off x="6542491" y="1543879"/>
            <a:ext cx="3275746" cy="437078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1pPr>
            <a:lvl2pPr marL="2286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2pPr>
            <a:lvl3pPr marL="9144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3pPr>
            <a:lvl4pPr marL="11430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4pPr>
            <a:lvl5pPr marL="1600200" indent="0" algn="l" defTabSz="914400" rtl="0" eaLnBrk="1" latinLnBrk="0" hangingPunct="1">
              <a:lnSpc>
                <a:spcPct val="100000"/>
              </a:lnSpc>
              <a:spcBef>
                <a:spcPts val="1000"/>
              </a:spcBef>
              <a:spcAft>
                <a:spcPts val="600"/>
              </a:spcAft>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ts val="0"/>
              </a:spcBef>
              <a:spcAft>
                <a:spcPts val="0"/>
              </a:spcAft>
              <a:buSzPts val="1000"/>
              <a:buFont typeface="Symbol" panose="05050102010706020507" pitchFamily="18" charset="2"/>
              <a:buChar char=""/>
              <a:tabLst>
                <a:tab pos="457200" algn="l"/>
              </a:tabLst>
            </a:pPr>
            <a:r>
              <a:rPr lang="en-US" sz="2000" b="1" kern="100" dirty="0">
                <a:latin typeface="Times New Roman" panose="02020603050405020304" pitchFamily="18" charset="0"/>
                <a:ea typeface="Calibri" panose="020F0502020204030204" pitchFamily="34" charset="0"/>
                <a:cs typeface="Arial" panose="020B0604020202020204" pitchFamily="34" charset="0"/>
              </a:rPr>
              <a:t>Threats</a:t>
            </a:r>
            <a:r>
              <a:rPr lang="en-US" sz="2000" kern="100" dirty="0">
                <a:latin typeface="Times New Roman" panose="02020603050405020304" pitchFamily="18" charset="0"/>
                <a:ea typeface="Calibri" panose="020F0502020204030204" pitchFamily="34" charset="0"/>
                <a:cs typeface="Arial" panose="020B0604020202020204" pitchFamily="34" charset="0"/>
              </a:rPr>
              <a:t>:</a:t>
            </a: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rtl="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Strong competition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Income problems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5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603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130420F-3B1B-97C6-ACB3-0E5427CCAA15}"/>
            </a:ext>
          </a:extLst>
        </p:cNvPr>
        <p:cNvGrpSpPr/>
        <p:nvPr/>
      </p:nvGrpSpPr>
      <p:grpSpPr>
        <a:xfrm>
          <a:off x="0" y="0"/>
          <a:ext cx="0" cy="0"/>
          <a:chOff x="0" y="0"/>
          <a:chExt cx="0" cy="0"/>
        </a:xfrm>
      </p:grpSpPr>
      <p:sp>
        <p:nvSpPr>
          <p:cNvPr id="5" name="TextBox 4">
            <a:extLst>
              <a:ext uri="{FF2B5EF4-FFF2-40B4-BE49-F238E27FC236}">
                <a16:creationId xmlns="" xmlns:a16="http://schemas.microsoft.com/office/drawing/2014/main" id="{06FCBBF1-8FA4-68CF-DDDF-860ADA62BBCD}"/>
              </a:ext>
            </a:extLst>
          </p:cNvPr>
          <p:cNvSpPr txBox="1"/>
          <p:nvPr/>
        </p:nvSpPr>
        <p:spPr>
          <a:xfrm>
            <a:off x="1046922" y="973239"/>
            <a:ext cx="10118035" cy="5176610"/>
          </a:xfrm>
          <a:prstGeom prst="rect">
            <a:avLst/>
          </a:prstGeom>
          <a:noFill/>
        </p:spPr>
        <p:txBody>
          <a:bodyPr wrap="square">
            <a:spAutoFit/>
          </a:bodyPr>
          <a:lstStyle/>
          <a:p>
            <a:pPr marR="0" lvl="0" rtl="0">
              <a:lnSpc>
                <a:spcPct val="150000"/>
              </a:lnSpc>
              <a:spcBef>
                <a:spcPts val="0"/>
              </a:spcBef>
              <a:spcAft>
                <a:spcPts val="0"/>
              </a:spcAft>
            </a:pPr>
            <a:r>
              <a:rPr lang="en-US" sz="28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2) Objectives: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The 5 Ss</a:t>
            </a:r>
            <a:endParaRPr lang="en-US" sz="1600" b="1"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Sell</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Increase sales of meal plans, training programs, and consulting services to reach 15000 LE within the next 6 months.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Serve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Improve customer satisfaction through better personalized plans and addressing emotional eating or food sensitivity.</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Speak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Engage with the audience on social media platforms by increasing interaction by 30%.</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Save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Reduce costs by offering online consultation instead of in-person services for wider reach.</a:t>
            </a:r>
            <a:endParaRPr lang="en-US" sz="1400"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dirty="0">
                <a:effectLst/>
                <a:latin typeface="Times New Roman" panose="02020603050405020304" pitchFamily="18" charset="0"/>
                <a:ea typeface="Calibri" panose="020F0502020204030204" pitchFamily="34" charset="0"/>
              </a:rPr>
              <a:t>Sizzle</a:t>
            </a:r>
            <a:r>
              <a:rPr lang="en-US" sz="1800" dirty="0">
                <a:effectLst/>
                <a:latin typeface="Times New Roman" panose="02020603050405020304" pitchFamily="18" charset="0"/>
                <a:ea typeface="Calibri" panose="020F0502020204030204" pitchFamily="34" charset="0"/>
              </a:rPr>
              <a:t>: Build a strong brand presence by sharing success stories and providing valuable, actionable content.</a:t>
            </a:r>
            <a:endParaRPr lang="en-US" dirty="0"/>
          </a:p>
        </p:txBody>
      </p:sp>
    </p:spTree>
    <p:extLst>
      <p:ext uri="{BB962C8B-B14F-4D97-AF65-F5344CB8AC3E}">
        <p14:creationId xmlns:p14="http://schemas.microsoft.com/office/powerpoint/2010/main" val="395369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p:cTn id="7"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5">
                                            <p:txEl>
                                              <p:pRg st="2" end="2"/>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p:cTn id="17"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19" dur="500"/>
                                        <p:tgtEl>
                                          <p:spTgt spid="5">
                                            <p:txEl>
                                              <p:pRg st="4" end="4"/>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p:cTn id="2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24" dur="500"/>
                                        <p:tgtEl>
                                          <p:spTgt spid="5">
                                            <p:txEl>
                                              <p:pRg st="5" end="5"/>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p:cTn id="27"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28"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2761543-71EA-61F0-1A59-0B0DCD4C5682}"/>
              </a:ext>
            </a:extLst>
          </p:cNvPr>
          <p:cNvSpPr>
            <a:spLocks noGrp="1"/>
          </p:cNvSpPr>
          <p:nvPr>
            <p:ph sz="half" idx="14"/>
          </p:nvPr>
        </p:nvSpPr>
        <p:spPr>
          <a:xfrm>
            <a:off x="1073426" y="987287"/>
            <a:ext cx="10038522" cy="4811627"/>
          </a:xfrm>
        </p:spPr>
        <p:txBody>
          <a:bodyPr/>
          <a:lstStyle/>
          <a:p>
            <a:r>
              <a:rPr lang="en-US" sz="24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3) Strategy:</a:t>
            </a:r>
          </a:p>
          <a:p>
            <a:r>
              <a:rPr lang="en-US" sz="2400"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A) Segmentation:</a:t>
            </a:r>
            <a:endParaRPr lang="en-US" sz="2400" dirty="0"/>
          </a:p>
        </p:txBody>
      </p:sp>
      <p:graphicFrame>
        <p:nvGraphicFramePr>
          <p:cNvPr id="7" name="Table 6">
            <a:extLst>
              <a:ext uri="{FF2B5EF4-FFF2-40B4-BE49-F238E27FC236}">
                <a16:creationId xmlns="" xmlns:a16="http://schemas.microsoft.com/office/drawing/2014/main" id="{D94DE9E1-843D-F58B-8942-48D34372381D}"/>
              </a:ext>
            </a:extLst>
          </p:cNvPr>
          <p:cNvGraphicFramePr>
            <a:graphicFrameLocks noGrp="1"/>
          </p:cNvGraphicFramePr>
          <p:nvPr>
            <p:extLst>
              <p:ext uri="{D42A27DB-BD31-4B8C-83A1-F6EECF244321}">
                <p14:modId xmlns:p14="http://schemas.microsoft.com/office/powerpoint/2010/main" val="3625829666"/>
              </p:ext>
            </p:extLst>
          </p:nvPr>
        </p:nvGraphicFramePr>
        <p:xfrm>
          <a:off x="3332922" y="1277890"/>
          <a:ext cx="7623685" cy="5169922"/>
        </p:xfrm>
        <a:graphic>
          <a:graphicData uri="http://schemas.openxmlformats.org/drawingml/2006/table">
            <a:tbl>
              <a:tblPr firstRow="1" firstCol="1" bandRow="1">
                <a:tableStyleId>{912C8C85-51F0-491E-9774-3900AFEF0FD7}</a:tableStyleId>
              </a:tblPr>
              <a:tblGrid>
                <a:gridCol w="2336570">
                  <a:extLst>
                    <a:ext uri="{9D8B030D-6E8A-4147-A177-3AD203B41FA5}">
                      <a16:colId xmlns="" xmlns:a16="http://schemas.microsoft.com/office/drawing/2014/main" val="684644291"/>
                    </a:ext>
                  </a:extLst>
                </a:gridCol>
                <a:gridCol w="5287115">
                  <a:extLst>
                    <a:ext uri="{9D8B030D-6E8A-4147-A177-3AD203B41FA5}">
                      <a16:colId xmlns="" xmlns:a16="http://schemas.microsoft.com/office/drawing/2014/main" val="1405089245"/>
                    </a:ext>
                  </a:extLst>
                </a:gridCol>
              </a:tblGrid>
              <a:tr h="370360">
                <a:tc>
                  <a:txBody>
                    <a:bodyPr/>
                    <a:lstStyle/>
                    <a:p>
                      <a:pPr marL="0" marR="0" algn="ctr">
                        <a:lnSpc>
                          <a:spcPct val="150000"/>
                        </a:lnSpc>
                        <a:spcBef>
                          <a:spcPts val="0"/>
                        </a:spcBef>
                        <a:spcAft>
                          <a:spcPts val="0"/>
                        </a:spcAft>
                      </a:pPr>
                      <a:r>
                        <a:rPr lang="en-US" sz="1400" kern="100">
                          <a:effectLst/>
                        </a:rPr>
                        <a:t>Segment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Service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006586263"/>
                  </a:ext>
                </a:extLst>
              </a:tr>
              <a:tr h="370360">
                <a:tc>
                  <a:txBody>
                    <a:bodyPr/>
                    <a:lstStyle/>
                    <a:p>
                      <a:pPr marL="342900" marR="0" lvl="0" indent="-342900" algn="l" rtl="0">
                        <a:lnSpc>
                          <a:spcPct val="150000"/>
                        </a:lnSpc>
                        <a:spcBef>
                          <a:spcPts val="0"/>
                        </a:spcBef>
                        <a:spcAft>
                          <a:spcPts val="0"/>
                        </a:spcAft>
                        <a:buFont typeface="+mj-lt"/>
                        <a:buAutoNum type="arabicPeriod"/>
                      </a:pPr>
                      <a:r>
                        <a:rPr lang="en-US" sz="1400" kern="100" dirty="0">
                          <a:effectLst/>
                        </a:rPr>
                        <a:t>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losing weight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2961606932"/>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2.      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gaining weight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121151437"/>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3.      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a:effectLst/>
                        </a:rPr>
                        <a:t>Seeking getting fit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4020673709"/>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4.      Women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losing weight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8960686"/>
                  </a:ext>
                </a:extLst>
              </a:tr>
              <a:tr h="370360">
                <a:tc>
                  <a:txBody>
                    <a:bodyPr/>
                    <a:lstStyle/>
                    <a:p>
                      <a:pPr marL="0" marR="0" lvl="0" indent="0" algn="l" rtl="0">
                        <a:lnSpc>
                          <a:spcPct val="150000"/>
                        </a:lnSpc>
                        <a:spcBef>
                          <a:spcPts val="0"/>
                        </a:spcBef>
                        <a:spcAft>
                          <a:spcPts val="0"/>
                        </a:spcAft>
                        <a:buFont typeface="+mj-lt"/>
                        <a:buNone/>
                      </a:pPr>
                      <a:r>
                        <a:rPr lang="en-US" sz="1400" kern="100" dirty="0">
                          <a:effectLst/>
                        </a:rPr>
                        <a:t>5.      Women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a:effectLst/>
                        </a:rPr>
                        <a:t>Seeking gaining weight </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4052488434"/>
                  </a:ext>
                </a:extLst>
              </a:tr>
              <a:tr h="377135">
                <a:tc>
                  <a:txBody>
                    <a:bodyPr/>
                    <a:lstStyle/>
                    <a:p>
                      <a:pPr marL="0" marR="0" lvl="0" indent="0" algn="l" rtl="0">
                        <a:lnSpc>
                          <a:spcPct val="150000"/>
                        </a:lnSpc>
                        <a:spcBef>
                          <a:spcPts val="0"/>
                        </a:spcBef>
                        <a:spcAft>
                          <a:spcPts val="0"/>
                        </a:spcAft>
                        <a:buFont typeface="+mj-lt"/>
                        <a:buNone/>
                      </a:pPr>
                      <a:r>
                        <a:rPr lang="en-US" sz="1400" kern="100" dirty="0">
                          <a:effectLst/>
                        </a:rPr>
                        <a:t>6.      Woman (20-35) (36-55)</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getting fit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1829945907"/>
                  </a:ext>
                </a:extLst>
              </a:tr>
              <a:tr h="343260">
                <a:tc>
                  <a:txBody>
                    <a:bodyPr/>
                    <a:lstStyle/>
                    <a:p>
                      <a:pPr marL="0" marR="0" lvl="0" indent="0" algn="l" rtl="0">
                        <a:lnSpc>
                          <a:spcPct val="150000"/>
                        </a:lnSpc>
                        <a:spcBef>
                          <a:spcPts val="0"/>
                        </a:spcBef>
                        <a:spcAft>
                          <a:spcPts val="0"/>
                        </a:spcAft>
                        <a:buFont typeface="+mj-lt"/>
                        <a:buNone/>
                      </a:pPr>
                      <a:r>
                        <a:rPr lang="en-US" sz="1400" kern="100" dirty="0">
                          <a:effectLst/>
                        </a:rPr>
                        <a:t>7.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Suffering from food sickness (allergies, psychological)</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4167806889"/>
                  </a:ext>
                </a:extLst>
              </a:tr>
              <a:tr h="474994">
                <a:tc>
                  <a:txBody>
                    <a:bodyPr/>
                    <a:lstStyle/>
                    <a:p>
                      <a:pPr marL="0" marR="0" lvl="0" indent="0" algn="l" rtl="0">
                        <a:lnSpc>
                          <a:spcPct val="150000"/>
                        </a:lnSpc>
                        <a:spcBef>
                          <a:spcPts val="0"/>
                        </a:spcBef>
                        <a:spcAft>
                          <a:spcPts val="0"/>
                        </a:spcAft>
                        <a:buFont typeface="+mj-lt"/>
                        <a:buNone/>
                      </a:pPr>
                      <a:r>
                        <a:rPr lang="en-US" sz="1400" kern="100" dirty="0">
                          <a:effectLst/>
                        </a:rPr>
                        <a:t>8.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losing weight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2222288183"/>
                  </a:ext>
                </a:extLst>
              </a:tr>
              <a:tr h="474994">
                <a:tc>
                  <a:txBody>
                    <a:bodyPr/>
                    <a:lstStyle/>
                    <a:p>
                      <a:pPr marL="0" marR="0" lvl="0" indent="0" algn="l" rtl="0">
                        <a:lnSpc>
                          <a:spcPct val="150000"/>
                        </a:lnSpc>
                        <a:spcBef>
                          <a:spcPts val="0"/>
                        </a:spcBef>
                        <a:spcAft>
                          <a:spcPts val="0"/>
                        </a:spcAft>
                        <a:buFont typeface="+mj-lt"/>
                        <a:buNone/>
                      </a:pPr>
                      <a:r>
                        <a:rPr lang="en-US" sz="1400" kern="100" dirty="0">
                          <a:effectLst/>
                        </a:rPr>
                        <a:t>9.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gaining weight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726055180"/>
                  </a:ext>
                </a:extLst>
              </a:tr>
              <a:tr h="474994">
                <a:tc>
                  <a:txBody>
                    <a:bodyPr/>
                    <a:lstStyle/>
                    <a:p>
                      <a:pPr marL="0" marR="0" lvl="0" indent="0" algn="l" rtl="0">
                        <a:lnSpc>
                          <a:spcPct val="150000"/>
                        </a:lnSpc>
                        <a:spcBef>
                          <a:spcPts val="0"/>
                        </a:spcBef>
                        <a:spcAft>
                          <a:spcPts val="0"/>
                        </a:spcAft>
                        <a:buFont typeface="+mj-lt"/>
                        <a:buNone/>
                      </a:pPr>
                      <a:r>
                        <a:rPr lang="en-US" sz="1400" kern="100" dirty="0">
                          <a:effectLst/>
                        </a:rPr>
                        <a:t>10.     Teens (11-17)</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0"/>
                        </a:spcBef>
                        <a:spcAft>
                          <a:spcPts val="0"/>
                        </a:spcAft>
                      </a:pPr>
                      <a:r>
                        <a:rPr lang="en-US" sz="1400" kern="100" dirty="0">
                          <a:effectLst/>
                        </a:rPr>
                        <a:t>Seeking making shape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 xmlns:a16="http://schemas.microsoft.com/office/drawing/2014/main" val="2017701032"/>
                  </a:ext>
                </a:extLst>
              </a:tr>
            </a:tbl>
          </a:graphicData>
        </a:graphic>
      </p:graphicFrame>
    </p:spTree>
    <p:extLst>
      <p:ext uri="{BB962C8B-B14F-4D97-AF65-F5344CB8AC3E}">
        <p14:creationId xmlns:p14="http://schemas.microsoft.com/office/powerpoint/2010/main" val="20342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C603E30-F258-EFE6-CF28-48C0624C2283}"/>
              </a:ext>
            </a:extLst>
          </p:cNvPr>
          <p:cNvSpPr txBox="1"/>
          <p:nvPr/>
        </p:nvSpPr>
        <p:spPr>
          <a:xfrm>
            <a:off x="1219200" y="884798"/>
            <a:ext cx="6096000" cy="587148"/>
          </a:xfrm>
          <a:prstGeom prst="rect">
            <a:avLst/>
          </a:prstGeom>
          <a:noFill/>
        </p:spPr>
        <p:txBody>
          <a:bodyPr wrap="square">
            <a:spAutoFit/>
          </a:bodyPr>
          <a:lstStyle/>
          <a:p>
            <a:pPr marL="342900" marR="0" lvl="0" indent="-342900" rtl="0">
              <a:lnSpc>
                <a:spcPct val="150000"/>
              </a:lnSpc>
              <a:spcBef>
                <a:spcPts val="0"/>
              </a:spcBef>
              <a:spcAft>
                <a:spcPts val="800"/>
              </a:spcAft>
              <a:buFont typeface="+mj-lt"/>
              <a:buAutoNum type="alphaUcParenR" startAt="2"/>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Targeting:</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C06A11DB-266C-5B28-F65B-1AA8A2F0CC36}"/>
              </a:ext>
            </a:extLst>
          </p:cNvPr>
          <p:cNvSpPr txBox="1"/>
          <p:nvPr/>
        </p:nvSpPr>
        <p:spPr>
          <a:xfrm>
            <a:off x="1219200" y="1525249"/>
            <a:ext cx="4518991" cy="4095160"/>
          </a:xfrm>
          <a:prstGeom prst="rect">
            <a:avLst/>
          </a:prstGeom>
          <a:noFill/>
        </p:spPr>
        <p:txBody>
          <a:bodyPr wrap="square">
            <a:spAutoFit/>
          </a:bodyPr>
          <a:lstStyle/>
          <a:p>
            <a:pPr marL="0" marR="0">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Men:   Seeking to Lose Weight</a:t>
            </a:r>
            <a:r>
              <a:rPr lang="en-US" sz="1800"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Focus on fitness programs, diet plans, and weight loss supplements. Highlight success stories and testimonials from men in this age group.</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Men :   Seeking to Gain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Promote muscle-building supplements, high-protein diets, and strength training programs.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A3941422-376A-942D-5028-7427A66C4878}"/>
              </a:ext>
            </a:extLst>
          </p:cNvPr>
          <p:cNvSpPr txBox="1"/>
          <p:nvPr/>
        </p:nvSpPr>
        <p:spPr>
          <a:xfrm>
            <a:off x="6453811" y="1525249"/>
            <a:ext cx="4406346" cy="3976025"/>
          </a:xfrm>
          <a:prstGeom prst="rect">
            <a:avLst/>
          </a:prstGeom>
          <a:noFill/>
        </p:spPr>
        <p:txBody>
          <a:bodyPr wrap="square">
            <a:spAutoFit/>
          </a:bodyPr>
          <a:lstStyle/>
          <a:p>
            <a:pPr marL="0" marR="0">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Men :    Seeking to Get Fit: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 comprehensive fitness plans that include both cardio and strength training. Emphasize overall health and wellness.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Women :   Seeking to Lose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Focus on weight loss programs, healthy meal plans, and fitness exercises tailored for women.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7306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94D22E7-6A3C-BB83-22B9-2D294BD315C4}"/>
            </a:ext>
          </a:extLst>
        </p:cNvPr>
        <p:cNvGrpSpPr/>
        <p:nvPr/>
      </p:nvGrpSpPr>
      <p:grpSpPr>
        <a:xfrm>
          <a:off x="0" y="0"/>
          <a:ext cx="0" cy="0"/>
          <a:chOff x="0" y="0"/>
          <a:chExt cx="0" cy="0"/>
        </a:xfrm>
      </p:grpSpPr>
      <p:sp>
        <p:nvSpPr>
          <p:cNvPr id="5" name="TextBox 4">
            <a:extLst>
              <a:ext uri="{FF2B5EF4-FFF2-40B4-BE49-F238E27FC236}">
                <a16:creationId xmlns="" xmlns:a16="http://schemas.microsoft.com/office/drawing/2014/main" id="{5F2E48B5-4358-F283-4FCF-A2B9570F5089}"/>
              </a:ext>
            </a:extLst>
          </p:cNvPr>
          <p:cNvSpPr txBox="1"/>
          <p:nvPr/>
        </p:nvSpPr>
        <p:spPr>
          <a:xfrm>
            <a:off x="1219200" y="884798"/>
            <a:ext cx="6096000" cy="587148"/>
          </a:xfrm>
          <a:prstGeom prst="rect">
            <a:avLst/>
          </a:prstGeom>
          <a:noFill/>
        </p:spPr>
        <p:txBody>
          <a:bodyPr wrap="square">
            <a:spAutoFit/>
          </a:bodyPr>
          <a:lstStyle/>
          <a:p>
            <a:pPr marL="342900" marR="0" lvl="0" indent="-342900" rtl="0">
              <a:lnSpc>
                <a:spcPct val="150000"/>
              </a:lnSpc>
              <a:spcBef>
                <a:spcPts val="0"/>
              </a:spcBef>
              <a:spcAft>
                <a:spcPts val="800"/>
              </a:spcAft>
              <a:buFont typeface="+mj-lt"/>
              <a:buAutoNum type="alphaUcParenR" startAt="2"/>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Targeting:</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01467681-9860-5200-1228-EAA038FFB243}"/>
              </a:ext>
            </a:extLst>
          </p:cNvPr>
          <p:cNvSpPr txBox="1"/>
          <p:nvPr/>
        </p:nvSpPr>
        <p:spPr>
          <a:xfrm>
            <a:off x="1219200" y="1560123"/>
            <a:ext cx="3836504" cy="3441391"/>
          </a:xfrm>
          <a:prstGeom prst="rect">
            <a:avLst/>
          </a:prstGeom>
          <a:noFill/>
        </p:spPr>
        <p:txBody>
          <a:bodyPr wrap="square">
            <a:spAutoFit/>
          </a:bodyPr>
          <a:lstStyle/>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Women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 </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Gain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Promote balanced diets, strength training programs, and nutritional supplements.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Women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Get Fit: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 fitness exercises and balanced diets.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EFF29986-EAF2-02DE-A90B-0A60E86F877D}"/>
              </a:ext>
            </a:extLst>
          </p:cNvPr>
          <p:cNvSpPr txBox="1"/>
          <p:nvPr/>
        </p:nvSpPr>
        <p:spPr>
          <a:xfrm>
            <a:off x="6096000" y="1643607"/>
            <a:ext cx="4313583" cy="3570786"/>
          </a:xfrm>
          <a:prstGeom prst="rect">
            <a:avLst/>
          </a:prstGeom>
          <a:noFill/>
        </p:spPr>
        <p:txBody>
          <a:bodyPr wrap="square">
            <a:spAutoFit/>
          </a:bodyPr>
          <a:lstStyle/>
          <a:p>
            <a:pPr marL="0" marR="0" algn="just">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 Suffering from Food Sickness (Allergies, Psychological):</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Provide specialized diet plans and counseling services.</a:t>
            </a:r>
          </a:p>
          <a:p>
            <a:pPr marR="0" lvl="0" algn="just">
              <a:lnSpc>
                <a:spcPct val="150000"/>
              </a:lnSpc>
              <a:spcBef>
                <a:spcPts val="0"/>
              </a:spcBef>
              <a:spcAft>
                <a:spcPts val="80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Lose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Promote healthy eating habits, fitness exercises.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865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CDE9F4B-5219-7293-1BEA-CF75996A03C5}"/>
            </a:ext>
          </a:extLst>
        </p:cNvPr>
        <p:cNvGrpSpPr/>
        <p:nvPr/>
      </p:nvGrpSpPr>
      <p:grpSpPr>
        <a:xfrm>
          <a:off x="0" y="0"/>
          <a:ext cx="0" cy="0"/>
          <a:chOff x="0" y="0"/>
          <a:chExt cx="0" cy="0"/>
        </a:xfrm>
      </p:grpSpPr>
      <p:sp>
        <p:nvSpPr>
          <p:cNvPr id="5" name="TextBox 4">
            <a:extLst>
              <a:ext uri="{FF2B5EF4-FFF2-40B4-BE49-F238E27FC236}">
                <a16:creationId xmlns="" xmlns:a16="http://schemas.microsoft.com/office/drawing/2014/main" id="{43C25867-6DD7-C761-4FF6-4CE7B1758050}"/>
              </a:ext>
            </a:extLst>
          </p:cNvPr>
          <p:cNvSpPr txBox="1"/>
          <p:nvPr/>
        </p:nvSpPr>
        <p:spPr>
          <a:xfrm>
            <a:off x="1219200" y="884798"/>
            <a:ext cx="6096000" cy="587148"/>
          </a:xfrm>
          <a:prstGeom prst="rect">
            <a:avLst/>
          </a:prstGeom>
          <a:noFill/>
        </p:spPr>
        <p:txBody>
          <a:bodyPr wrap="square">
            <a:spAutoFit/>
          </a:bodyPr>
          <a:lstStyle/>
          <a:p>
            <a:pPr marL="342900" marR="0" lvl="0" indent="-342900" rtl="0">
              <a:lnSpc>
                <a:spcPct val="150000"/>
              </a:lnSpc>
              <a:spcBef>
                <a:spcPts val="0"/>
              </a:spcBef>
              <a:spcAft>
                <a:spcPts val="800"/>
              </a:spcAft>
              <a:buFont typeface="+mj-lt"/>
              <a:buAutoNum type="alphaUcParenR" startAt="2"/>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Targeting:</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D61215A6-5F78-0C55-4FCB-09CE69FBF975}"/>
              </a:ext>
            </a:extLst>
          </p:cNvPr>
          <p:cNvSpPr txBox="1"/>
          <p:nvPr/>
        </p:nvSpPr>
        <p:spPr>
          <a:xfrm>
            <a:off x="1616766" y="1938339"/>
            <a:ext cx="6096000" cy="2729530"/>
          </a:xfrm>
          <a:prstGeom prst="rect">
            <a:avLst/>
          </a:prstGeom>
          <a:noFill/>
        </p:spPr>
        <p:txBody>
          <a:bodyPr wrap="square">
            <a:spAutoFit/>
          </a:bodyPr>
          <a:lstStyle/>
          <a:p>
            <a:pPr marL="0" marR="0">
              <a:lnSpc>
                <a:spcPct val="107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Gain Weight: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 nutritional guidance and strength training programs</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Teens </a:t>
            </a:r>
            <a:r>
              <a:rPr lang="en-US" b="1" kern="100" dirty="0">
                <a:solidFill>
                  <a:srgbClr val="4472C4"/>
                </a:solidFill>
                <a:latin typeface="Times New Roman" panose="02020603050405020304" pitchFamily="18" charset="0"/>
                <a:ea typeface="Calibri" panose="020F0502020204030204" pitchFamily="34" charset="0"/>
                <a:cs typeface="Arial" panose="020B0604020202020204" pitchFamily="34" charset="0"/>
              </a:rPr>
              <a:t>:</a:t>
            </a:r>
            <a:r>
              <a:rPr lang="en-US" sz="1800" b="1" kern="100" dirty="0">
                <a:solidFill>
                  <a:srgbClr val="4472C4"/>
                </a:solidFill>
                <a:effectLst/>
                <a:latin typeface="Times New Roman" panose="02020603050405020304" pitchFamily="18" charset="0"/>
                <a:ea typeface="Calibri" panose="020F0502020204030204" pitchFamily="34" charset="0"/>
                <a:cs typeface="Arial" panose="020B0604020202020204" pitchFamily="34" charset="0"/>
              </a:rPr>
              <a:t> Seeking to Make Shape: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Targeting Strategy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Provide fitness programs focused on body shaping, nutritional advice, and motivational content.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4948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F12E1C0-8D98-1476-0B1C-30D552B7F9B6}"/>
              </a:ext>
            </a:extLst>
          </p:cNvPr>
          <p:cNvSpPr txBox="1"/>
          <p:nvPr/>
        </p:nvSpPr>
        <p:spPr>
          <a:xfrm>
            <a:off x="1119808" y="1030572"/>
            <a:ext cx="2716696"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C) Positioning: </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9138C380-750D-8307-1679-230FF8D4AA36}"/>
              </a:ext>
            </a:extLst>
          </p:cNvPr>
          <p:cNvSpPr txBox="1"/>
          <p:nvPr/>
        </p:nvSpPr>
        <p:spPr>
          <a:xfrm>
            <a:off x="1722783" y="1949512"/>
            <a:ext cx="6096000" cy="2951064"/>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"At </a:t>
            </a:r>
            <a:r>
              <a:rPr lang="en-US" i="1" dirty="0">
                <a:latin typeface="Times New Roman" panose="02020603050405020304" pitchFamily="18" charset="0"/>
                <a:cs typeface="Times New Roman" panose="02020603050405020304" pitchFamily="18" charset="0"/>
              </a:rPr>
              <a:t>Train and Nourish</a:t>
            </a:r>
            <a:r>
              <a:rPr lang="en-US" dirty="0">
                <a:latin typeface="Times New Roman" panose="02020603050405020304" pitchFamily="18" charset="0"/>
                <a:cs typeface="Times New Roman" panose="02020603050405020304" pitchFamily="18" charset="0"/>
              </a:rPr>
              <a:t>, we empower men, women, and teens to achieve their fitness goals through personalized nutrition and training systems. Whether you're aiming to lose weight, gain strength, or simply get fit, our expert guidance caters to every stage of your journey, including managing food allergies and psychological challenges. With a focus on holistic well-being, we ensure sustainable results for all ages."</a:t>
            </a:r>
          </a:p>
        </p:txBody>
      </p:sp>
      <p:pic>
        <p:nvPicPr>
          <p:cNvPr id="1026" name="Picture 2" descr="Positioning Target Vector">
            <a:extLst>
              <a:ext uri="{FF2B5EF4-FFF2-40B4-BE49-F238E27FC236}">
                <a16:creationId xmlns="" xmlns:a16="http://schemas.microsoft.com/office/drawing/2014/main" id="{D4AE52B0-A85D-0E63-F441-6BEB90A74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1429" y="2379593"/>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5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770832EA-E4E9-B27A-1A04-CE25954D0561}"/>
            </a:ext>
          </a:extLst>
        </p:cNvPr>
        <p:cNvGrpSpPr/>
        <p:nvPr/>
      </p:nvGrpSpPr>
      <p:grpSpPr>
        <a:xfrm>
          <a:off x="0" y="0"/>
          <a:ext cx="0" cy="0"/>
          <a:chOff x="0" y="0"/>
          <a:chExt cx="0" cy="0"/>
        </a:xfrm>
      </p:grpSpPr>
      <p:sp>
        <p:nvSpPr>
          <p:cNvPr id="5" name="TextBox 4">
            <a:extLst>
              <a:ext uri="{FF2B5EF4-FFF2-40B4-BE49-F238E27FC236}">
                <a16:creationId xmlns="" xmlns:a16="http://schemas.microsoft.com/office/drawing/2014/main" id="{CDA3099D-4618-D443-03ED-28FC7BF1F858}"/>
              </a:ext>
            </a:extLst>
          </p:cNvPr>
          <p:cNvSpPr txBox="1"/>
          <p:nvPr/>
        </p:nvSpPr>
        <p:spPr>
          <a:xfrm>
            <a:off x="1119808" y="1030572"/>
            <a:ext cx="4545496"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D) Buyer Persona: </a:t>
            </a:r>
            <a:endParaRPr lang="en-US" sz="2400" b="1"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 xmlns:a16="http://schemas.microsoft.com/office/drawing/2014/main" id="{EB0313B1-3C2B-AA38-DB4A-F86C04B7EB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19" y="2286000"/>
            <a:ext cx="10127961" cy="2385391"/>
          </a:xfrm>
          <a:prstGeom prst="rect">
            <a:avLst/>
          </a:prstGeom>
        </p:spPr>
      </p:pic>
    </p:spTree>
    <p:extLst>
      <p:ext uri="{BB962C8B-B14F-4D97-AF65-F5344CB8AC3E}">
        <p14:creationId xmlns:p14="http://schemas.microsoft.com/office/powerpoint/2010/main" val="4089566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DF90197-69CA-1744-F84B-4F76FF536737}"/>
            </a:ext>
          </a:extLst>
        </p:cNvPr>
        <p:cNvGrpSpPr/>
        <p:nvPr/>
      </p:nvGrpSpPr>
      <p:grpSpPr>
        <a:xfrm>
          <a:off x="0" y="0"/>
          <a:ext cx="0" cy="0"/>
          <a:chOff x="0" y="0"/>
          <a:chExt cx="0" cy="0"/>
        </a:xfrm>
      </p:grpSpPr>
      <p:sp>
        <p:nvSpPr>
          <p:cNvPr id="5" name="TextBox 4">
            <a:extLst>
              <a:ext uri="{FF2B5EF4-FFF2-40B4-BE49-F238E27FC236}">
                <a16:creationId xmlns="" xmlns:a16="http://schemas.microsoft.com/office/drawing/2014/main" id="{2D00EA81-676A-C1C3-EC7D-A2F069E78254}"/>
              </a:ext>
            </a:extLst>
          </p:cNvPr>
          <p:cNvSpPr txBox="1"/>
          <p:nvPr/>
        </p:nvSpPr>
        <p:spPr>
          <a:xfrm>
            <a:off x="1119808" y="1030572"/>
            <a:ext cx="4446105"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F) Competitive Advantage:</a:t>
            </a:r>
            <a:endParaRPr lang="en-US" sz="24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3FA8C7A5-93DB-0840-1BDD-79DCF7420DE2}"/>
              </a:ext>
            </a:extLst>
          </p:cNvPr>
          <p:cNvSpPr txBox="1"/>
          <p:nvPr/>
        </p:nvSpPr>
        <p:spPr>
          <a:xfrm>
            <a:off x="1530626" y="1935609"/>
            <a:ext cx="6096000" cy="2125390"/>
          </a:xfrm>
          <a:prstGeom prst="rect">
            <a:avLst/>
          </a:prstGeom>
          <a:noFill/>
        </p:spPr>
        <p:txBody>
          <a:bodyPr wrap="square">
            <a:spAutoFit/>
          </a:bodyPr>
          <a:lstStyle/>
          <a:p>
            <a:pPr marL="457200" marR="0">
              <a:lnSpc>
                <a:spcPct val="150000"/>
              </a:lnSpc>
              <a:spcBef>
                <a:spcPts val="0"/>
              </a:spcBef>
              <a:spcAft>
                <a:spcPts val="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It is our unique selling point that we offer:</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Focusing on programs to avoid emotional eating.</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Focusing on personalized Teen’s nutrition programs.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Linking the nutrition programs with the fitness plans.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Focusing on programs that helps to food allergies.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9170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oup of people with text&#10;&#10;Description automatically generated">
            <a:extLst>
              <a:ext uri="{FF2B5EF4-FFF2-40B4-BE49-F238E27FC236}">
                <a16:creationId xmlns="" xmlns:a16="http://schemas.microsoft.com/office/drawing/2014/main" id="{87CC7F9D-8DAA-5C90-62B3-2224FE7BC164}"/>
              </a:ext>
            </a:extLst>
          </p:cNvPr>
          <p:cNvPicPr>
            <a:picLocks noGrp="1" noChangeAspect="1"/>
          </p:cNvPicPr>
          <p:nvPr>
            <p:ph idx="1"/>
          </p:nvPr>
        </p:nvPicPr>
        <p:blipFill>
          <a:blip r:embed="rId2"/>
          <a:stretch>
            <a:fillRect/>
          </a:stretch>
        </p:blipFill>
        <p:spPr>
          <a:xfrm>
            <a:off x="655158" y="1990815"/>
            <a:ext cx="3724275" cy="3190875"/>
          </a:xfrm>
        </p:spPr>
      </p:pic>
      <p:pic>
        <p:nvPicPr>
          <p:cNvPr id="9" name="Picture 8" descr="A diagram of a group of circles with text&#10;&#10;Description automatically generated">
            <a:extLst>
              <a:ext uri="{FF2B5EF4-FFF2-40B4-BE49-F238E27FC236}">
                <a16:creationId xmlns="" xmlns:a16="http://schemas.microsoft.com/office/drawing/2014/main" id="{E0F85FD6-BAF8-A58D-C052-8FDA02D76FDF}"/>
              </a:ext>
            </a:extLst>
          </p:cNvPr>
          <p:cNvPicPr>
            <a:picLocks noChangeAspect="1"/>
          </p:cNvPicPr>
          <p:nvPr/>
        </p:nvPicPr>
        <p:blipFill>
          <a:blip r:embed="rId3"/>
          <a:stretch>
            <a:fillRect/>
          </a:stretch>
        </p:blipFill>
        <p:spPr>
          <a:xfrm>
            <a:off x="3838575" y="528637"/>
            <a:ext cx="8353425" cy="5800725"/>
          </a:xfrm>
          <a:prstGeom prst="rect">
            <a:avLst/>
          </a:prstGeom>
        </p:spPr>
      </p:pic>
    </p:spTree>
    <p:extLst>
      <p:ext uri="{BB962C8B-B14F-4D97-AF65-F5344CB8AC3E}">
        <p14:creationId xmlns:p14="http://schemas.microsoft.com/office/powerpoint/2010/main" val="207081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317B94E-D5E6-4905-1DCE-4E6F532FCE87}"/>
            </a:ext>
          </a:extLst>
        </p:cNvPr>
        <p:cNvGrpSpPr/>
        <p:nvPr/>
      </p:nvGrpSpPr>
      <p:grpSpPr>
        <a:xfrm>
          <a:off x="0" y="0"/>
          <a:ext cx="0" cy="0"/>
          <a:chOff x="0" y="0"/>
          <a:chExt cx="0" cy="0"/>
        </a:xfrm>
      </p:grpSpPr>
      <p:sp>
        <p:nvSpPr>
          <p:cNvPr id="3" name="TextBox 2">
            <a:extLst>
              <a:ext uri="{FF2B5EF4-FFF2-40B4-BE49-F238E27FC236}">
                <a16:creationId xmlns="" xmlns:a16="http://schemas.microsoft.com/office/drawing/2014/main" id="{CE1970AB-E80D-4159-1890-E14F1703E056}"/>
              </a:ext>
            </a:extLst>
          </p:cNvPr>
          <p:cNvSpPr txBox="1"/>
          <p:nvPr/>
        </p:nvSpPr>
        <p:spPr>
          <a:xfrm>
            <a:off x="894522" y="540930"/>
            <a:ext cx="5201478" cy="5577424"/>
          </a:xfrm>
          <a:prstGeom prst="rect">
            <a:avLst/>
          </a:prstGeom>
          <a:noFill/>
        </p:spPr>
        <p:txBody>
          <a:bodyPr wrap="square">
            <a:spAutoFit/>
          </a:bodyPr>
          <a:lstStyle/>
          <a:p>
            <a:pPr marR="0" lvl="0" rtl="0">
              <a:lnSpc>
                <a:spcPct val="150000"/>
              </a:lnSpc>
              <a:spcBef>
                <a:spcPts val="0"/>
              </a:spcBef>
              <a:spcAft>
                <a:spcPts val="0"/>
              </a:spcAft>
            </a:pPr>
            <a:r>
              <a:rPr lang="en-US" sz="24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4)   Tactics:</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mj-lt"/>
              <a:buAutoNum type="alphaUcParenR"/>
            </a:pPr>
            <a:r>
              <a:rPr lang="en-US" b="1" u="sng" kern="100" dirty="0">
                <a:effectLst/>
                <a:latin typeface="Times New Roman" panose="02020603050405020304" pitchFamily="18" charset="0"/>
                <a:ea typeface="Calibri" panose="020F0502020204030204" pitchFamily="34" charset="0"/>
                <a:cs typeface="Times New Roman" panose="02020603050405020304" pitchFamily="18" charset="0"/>
              </a:rPr>
              <a:t>Marketing Mix (4 Ps)</a:t>
            </a:r>
            <a:r>
              <a:rPr lang="en-US" u="sng"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Product</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Meal plans, training programs, supplements guidance, personalized consultations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Price</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Suitable pricing for basic plans, premium plans, and specialized services like food allergy consultations.</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Place</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Social media (Facebook), Instagram (Targeting People in Egypt).</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50000"/>
              </a:lnSpc>
              <a:spcBef>
                <a:spcPts val="0"/>
              </a:spcBef>
              <a:spcAft>
                <a:spcPts val="800"/>
              </a:spcAft>
              <a:buFont typeface="+mj-lt"/>
              <a:buAutoNum type="alphaLcPeriod"/>
            </a:pPr>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Promotion</a:t>
            </a: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 Online campaigns, engaging posts and videos</a:t>
            </a: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 xmlns:a16="http://schemas.microsoft.com/office/drawing/2014/main" id="{613DD3F8-674B-218E-C0FA-07AA3C8D6827}"/>
              </a:ext>
            </a:extLst>
          </p:cNvPr>
          <p:cNvSpPr txBox="1"/>
          <p:nvPr/>
        </p:nvSpPr>
        <p:spPr>
          <a:xfrm>
            <a:off x="7639878" y="1294236"/>
            <a:ext cx="3300822" cy="2265364"/>
          </a:xfrm>
          <a:prstGeom prst="rect">
            <a:avLst/>
          </a:prstGeom>
          <a:noFill/>
        </p:spPr>
        <p:txBody>
          <a:bodyPr wrap="square">
            <a:spAutoFit/>
          </a:bodyPr>
          <a:lstStyle/>
          <a:p>
            <a:pPr marR="0" lvl="0" rtl="0">
              <a:lnSpc>
                <a:spcPct val="150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B)    </a:t>
            </a:r>
            <a:r>
              <a:rPr lang="en-US" sz="2000" b="1" u="sng" kern="100" dirty="0">
                <a:effectLst/>
                <a:latin typeface="Times New Roman" panose="02020603050405020304" pitchFamily="18" charset="0"/>
                <a:ea typeface="Calibri" panose="020F0502020204030204" pitchFamily="34" charset="0"/>
                <a:cs typeface="Arial" panose="020B0604020202020204" pitchFamily="34" charset="0"/>
              </a:rPr>
              <a:t>Channels Used:</a:t>
            </a:r>
            <a:endParaRPr lang="en-US" sz="1600" u="sng"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Facebook</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Instagram</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Tick Tock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Sponsored ads</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0941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10A9C59-9D07-9EB4-C777-5B67F694E488}"/>
            </a:ext>
          </a:extLst>
        </p:cNvPr>
        <p:cNvGrpSpPr/>
        <p:nvPr/>
      </p:nvGrpSpPr>
      <p:grpSpPr>
        <a:xfrm>
          <a:off x="0" y="0"/>
          <a:ext cx="0" cy="0"/>
          <a:chOff x="0" y="0"/>
          <a:chExt cx="0" cy="0"/>
        </a:xfrm>
      </p:grpSpPr>
      <p:sp>
        <p:nvSpPr>
          <p:cNvPr id="3" name="TextBox 2">
            <a:extLst>
              <a:ext uri="{FF2B5EF4-FFF2-40B4-BE49-F238E27FC236}">
                <a16:creationId xmlns="" xmlns:a16="http://schemas.microsoft.com/office/drawing/2014/main" id="{AE5584D9-0C89-B538-0671-DA4280A93680}"/>
              </a:ext>
            </a:extLst>
          </p:cNvPr>
          <p:cNvSpPr txBox="1"/>
          <p:nvPr/>
        </p:nvSpPr>
        <p:spPr>
          <a:xfrm>
            <a:off x="616226" y="925242"/>
            <a:ext cx="4943062" cy="3831242"/>
          </a:xfrm>
          <a:prstGeom prst="rect">
            <a:avLst/>
          </a:prstGeom>
          <a:noFill/>
        </p:spPr>
        <p:txBody>
          <a:bodyPr wrap="square">
            <a:spAutoFit/>
          </a:bodyPr>
          <a:lstStyle/>
          <a:p>
            <a:pPr marL="457200" marR="0" lvl="0" indent="-457200" rtl="0">
              <a:lnSpc>
                <a:spcPct val="150000"/>
              </a:lnSpc>
              <a:spcBef>
                <a:spcPts val="0"/>
              </a:spcBef>
              <a:spcAft>
                <a:spcPts val="0"/>
              </a:spcAft>
              <a:buAutoNum type="arabicParenR" startAt="4"/>
            </a:pPr>
            <a:r>
              <a:rPr lang="en-US" sz="2800" b="1" kern="100" dirty="0">
                <a:solidFill>
                  <a:srgbClr val="FF0000"/>
                </a:solidFill>
                <a:effectLst/>
                <a:highlight>
                  <a:srgbClr val="FFFF00"/>
                </a:highlight>
                <a:latin typeface="Times New Roman" panose="02020603050405020304" pitchFamily="18" charset="0"/>
                <a:ea typeface="Calibri" panose="020F0502020204030204" pitchFamily="34" charset="0"/>
                <a:cs typeface="Arial" panose="020B0604020202020204" pitchFamily="34" charset="0"/>
              </a:rPr>
              <a:t>Tactics:</a:t>
            </a:r>
          </a:p>
          <a:p>
            <a:pPr marR="0" lvl="0" rtl="0">
              <a:lnSpc>
                <a:spcPct val="150000"/>
              </a:lnSpc>
              <a:spcBef>
                <a:spcPts val="0"/>
              </a:spcBef>
              <a:spcAft>
                <a:spcPts val="0"/>
              </a:spcAft>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R="0" lvl="0" rtl="0">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c</a:t>
            </a: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     Frequency of Posting:</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2 posts daily that are turned into a story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1-2 videos per week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1 reel every two days.</a:t>
            </a:r>
          </a:p>
          <a:p>
            <a:pPr marR="0" lvl="1">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D)        Time of Posting:</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685800">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Everyday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23E59730-DA84-BC23-F7CD-88BA1FD31CC2}"/>
              </a:ext>
            </a:extLst>
          </p:cNvPr>
          <p:cNvSpPr txBox="1"/>
          <p:nvPr/>
        </p:nvSpPr>
        <p:spPr>
          <a:xfrm>
            <a:off x="6712226" y="1519278"/>
            <a:ext cx="4101548" cy="3199722"/>
          </a:xfrm>
          <a:prstGeom prst="rect">
            <a:avLst/>
          </a:prstGeom>
          <a:noFill/>
        </p:spPr>
        <p:txBody>
          <a:bodyPr wrap="square">
            <a:spAutoFit/>
          </a:bodyPr>
          <a:lstStyle/>
          <a:p>
            <a:pPr marR="0" lvl="0" rtl="0">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E</a:t>
            </a:r>
            <a:r>
              <a:rPr lang="en-US" b="1" kern="100" dirty="0">
                <a:latin typeface="Times New Roman" panose="02020603050405020304" pitchFamily="18" charset="0"/>
                <a:ea typeface="Calibri" panose="020F0502020204030204" pitchFamily="34" charset="0"/>
                <a:cs typeface="Arial" panose="020B0604020202020204" pitchFamily="34" charset="0"/>
              </a:rPr>
              <a:t>)   </a:t>
            </a:r>
            <a:r>
              <a:rPr lang="en-US" sz="2400" b="1" kern="100" dirty="0">
                <a:latin typeface="Times New Roman" panose="02020603050405020304" pitchFamily="18" charset="0"/>
                <a:ea typeface="Calibri" panose="020F0502020204030204" pitchFamily="34" charset="0"/>
                <a:cs typeface="Arial" panose="020B0604020202020204" pitchFamily="34" charset="0"/>
              </a:rPr>
              <a:t>Types of Content Used:</a:t>
            </a: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posts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videos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reels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nSpc>
                <a:spcPct val="107000"/>
              </a:lnSpc>
              <a:spcBef>
                <a:spcPts val="0"/>
              </a:spcBef>
              <a:spcAft>
                <a:spcPts val="800"/>
              </a:spcAft>
              <a:buFont typeface="+mj-lt"/>
              <a:buAutoNum type="alphaLcPeriod"/>
            </a:pPr>
            <a:r>
              <a:rPr lang="en-US" kern="100" dirty="0">
                <a:effectLst/>
                <a:latin typeface="Times New Roman" panose="02020603050405020304" pitchFamily="18" charset="0"/>
                <a:ea typeface="Calibri" panose="020F0502020204030204" pitchFamily="34" charset="0"/>
                <a:cs typeface="Arial" panose="020B0604020202020204" pitchFamily="34" charset="0"/>
              </a:rPr>
              <a:t>stories </a:t>
            </a:r>
          </a:p>
          <a:p>
            <a:pPr marR="0" lvl="1">
              <a:lnSpc>
                <a:spcPct val="107000"/>
              </a:lnSpc>
              <a:spcBef>
                <a:spcPts val="0"/>
              </a:spcBef>
              <a:spcAft>
                <a:spcPts val="800"/>
              </a:spcAf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800"/>
              </a:spcAft>
            </a:pPr>
            <a:r>
              <a:rPr lang="en-US" b="1" kern="100" dirty="0">
                <a:effectLst/>
                <a:latin typeface="Times New Roman" panose="02020603050405020304" pitchFamily="18" charset="0"/>
                <a:ea typeface="Calibri" panose="020F0502020204030204" pitchFamily="34" charset="0"/>
                <a:cs typeface="Arial" panose="020B0604020202020204" pitchFamily="34" charset="0"/>
              </a:rPr>
              <a:t>F)       Tone of Voice: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kern="100" dirty="0">
                <a:effectLst/>
                <a:latin typeface="Times New Roman" panose="02020603050405020304" pitchFamily="18" charset="0"/>
                <a:ea typeface="Calibri" panose="020F0502020204030204" pitchFamily="34" charset="0"/>
                <a:cs typeface="Arial" panose="020B0604020202020204" pitchFamily="34" charset="0"/>
              </a:rPr>
              <a:t>Friendly and Supportive.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02980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 xmlns:a16="http://schemas.microsoft.com/office/drawing/2014/main" id="{70B62EA7-2499-A034-60F0-E532A4AB28A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049" name="Picture 1">
            <a:extLst>
              <a:ext uri="{FF2B5EF4-FFF2-40B4-BE49-F238E27FC236}">
                <a16:creationId xmlns="" xmlns:a16="http://schemas.microsoft.com/office/drawing/2014/main" id="{0C1BEC62-8B24-4F72-40E8-CCD4DA03F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317" y="1085215"/>
            <a:ext cx="7277101" cy="55959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 xmlns:a16="http://schemas.microsoft.com/office/drawing/2014/main" id="{BB0F3381-6068-63D2-E3F6-4B976A67C672}"/>
              </a:ext>
            </a:extLst>
          </p:cNvPr>
          <p:cNvSpPr>
            <a:spLocks noChangeArrowheads="1"/>
          </p:cNvSpPr>
          <p:nvPr/>
        </p:nvSpPr>
        <p:spPr bwMode="auto">
          <a:xfrm>
            <a:off x="457200" y="424191"/>
            <a:ext cx="30700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Content Calendar:</a:t>
            </a:r>
            <a:endParaRPr kumimoji="0" lang="en-US" altLang="en-US" sz="3600" b="0"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1977175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0654FC1-FB07-0A9D-5042-B1E35137E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27" y="849630"/>
            <a:ext cx="7289800" cy="5158740"/>
          </a:xfrm>
          <a:prstGeom prst="rect">
            <a:avLst/>
          </a:prstGeom>
        </p:spPr>
      </p:pic>
      <p:sp>
        <p:nvSpPr>
          <p:cNvPr id="6" name="TextBox 5">
            <a:extLst>
              <a:ext uri="{FF2B5EF4-FFF2-40B4-BE49-F238E27FC236}">
                <a16:creationId xmlns="" xmlns:a16="http://schemas.microsoft.com/office/drawing/2014/main" id="{6314F7F3-3459-8265-E380-332730CB7068}"/>
              </a:ext>
            </a:extLst>
          </p:cNvPr>
          <p:cNvSpPr txBox="1"/>
          <p:nvPr/>
        </p:nvSpPr>
        <p:spPr>
          <a:xfrm>
            <a:off x="8176443" y="1002777"/>
            <a:ext cx="2777067" cy="4531818"/>
          </a:xfrm>
          <a:prstGeom prst="rect">
            <a:avLst/>
          </a:prstGeom>
          <a:noFill/>
        </p:spPr>
        <p:txBody>
          <a:bodyPr wrap="square">
            <a:spAutoFit/>
          </a:bodyPr>
          <a:lstStyle/>
          <a:p>
            <a:pPr marL="0" marR="0" algn="ctr">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Our posting started on 28</a:t>
            </a:r>
            <a:r>
              <a:rPr lang="en-US" sz="2400" kern="100" baseline="30000" dirty="0">
                <a:effectLst/>
                <a:latin typeface="Times New Roman" panose="02020603050405020304" pitchFamily="18" charset="0"/>
                <a:ea typeface="Calibri" panose="020F0502020204030204" pitchFamily="34" charset="0"/>
                <a:cs typeface="Arial" panose="020B0604020202020204" pitchFamily="34" charset="0"/>
              </a:rPr>
              <a:t>th</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September to 17</a:t>
            </a:r>
            <a:r>
              <a:rPr lang="en-US" sz="2400" kern="100" baseline="30000" dirty="0">
                <a:effectLst/>
                <a:latin typeface="Times New Roman" panose="02020603050405020304" pitchFamily="18" charset="0"/>
                <a:ea typeface="Calibri" panose="020F0502020204030204" pitchFamily="34" charset="0"/>
                <a:cs typeface="Arial" panose="020B0604020202020204" pitchFamily="34" charset="0"/>
              </a:rPr>
              <a:t>th</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October. </a:t>
            </a:r>
          </a:p>
          <a:p>
            <a:pPr marL="0" marR="0" algn="ctr">
              <a:lnSpc>
                <a:spcPct val="150000"/>
              </a:lnSpc>
              <a:spcBef>
                <a:spcPts val="0"/>
              </a:spcBef>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We created the content calendar using the Facebook planner.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96231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F3D9D05-0334-35E8-8A22-2BD406E7EAA6}"/>
            </a:ext>
          </a:extLst>
        </p:cNvPr>
        <p:cNvGrpSpPr/>
        <p:nvPr/>
      </p:nvGrpSpPr>
      <p:grpSpPr>
        <a:xfrm>
          <a:off x="0" y="0"/>
          <a:ext cx="0" cy="0"/>
          <a:chOff x="0" y="0"/>
          <a:chExt cx="0" cy="0"/>
        </a:xfrm>
      </p:grpSpPr>
      <p:sp>
        <p:nvSpPr>
          <p:cNvPr id="5" name="TextBox 4">
            <a:extLst>
              <a:ext uri="{FF2B5EF4-FFF2-40B4-BE49-F238E27FC236}">
                <a16:creationId xmlns="" xmlns:a16="http://schemas.microsoft.com/office/drawing/2014/main" id="{7D5CAA7D-1B29-5C77-757B-A7BB18567032}"/>
              </a:ext>
            </a:extLst>
          </p:cNvPr>
          <p:cNvSpPr txBox="1"/>
          <p:nvPr/>
        </p:nvSpPr>
        <p:spPr>
          <a:xfrm>
            <a:off x="1119809" y="2050990"/>
            <a:ext cx="2193235" cy="752065"/>
          </a:xfrm>
          <a:prstGeom prst="rect">
            <a:avLst/>
          </a:prstGeom>
          <a:noFill/>
        </p:spPr>
        <p:txBody>
          <a:bodyPr wrap="square">
            <a:spAutoFit/>
          </a:bodyPr>
          <a:lstStyle/>
          <a:p>
            <a:pPr marR="0" lvl="0" rtl="0">
              <a:lnSpc>
                <a:spcPct val="150000"/>
              </a:lnSpc>
              <a:spcBef>
                <a:spcPts val="0"/>
              </a:spcBef>
              <a:spcAft>
                <a:spcPts val="800"/>
              </a:spcAft>
            </a:pPr>
            <a:r>
              <a:rPr lang="en-US" sz="32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5) Actions: </a:t>
            </a:r>
            <a:endParaRPr lang="en-US" b="1" kern="1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 xmlns:a16="http://schemas.microsoft.com/office/drawing/2014/main" id="{2E5AFE4B-016D-A9C9-4AC1-E00FAE6D01A9}"/>
              </a:ext>
            </a:extLst>
          </p:cNvPr>
          <p:cNvGraphicFramePr>
            <a:graphicFrameLocks noGrp="1"/>
          </p:cNvGraphicFramePr>
          <p:nvPr>
            <p:extLst>
              <p:ext uri="{D42A27DB-BD31-4B8C-83A1-F6EECF244321}">
                <p14:modId xmlns:p14="http://schemas.microsoft.com/office/powerpoint/2010/main" val="2372716532"/>
              </p:ext>
            </p:extLst>
          </p:nvPr>
        </p:nvGraphicFramePr>
        <p:xfrm>
          <a:off x="3313044" y="1187727"/>
          <a:ext cx="7434470" cy="4498435"/>
        </p:xfrm>
        <a:graphic>
          <a:graphicData uri="http://schemas.openxmlformats.org/drawingml/2006/table">
            <a:tbl>
              <a:tblPr firstRow="1" firstCol="1" bandRow="1">
                <a:tableStyleId>{912C8C85-51F0-491E-9774-3900AFEF0FD7}</a:tableStyleId>
              </a:tblPr>
              <a:tblGrid>
                <a:gridCol w="2758294">
                  <a:extLst>
                    <a:ext uri="{9D8B030D-6E8A-4147-A177-3AD203B41FA5}">
                      <a16:colId xmlns="" xmlns:a16="http://schemas.microsoft.com/office/drawing/2014/main" val="2711953103"/>
                    </a:ext>
                  </a:extLst>
                </a:gridCol>
                <a:gridCol w="1396080">
                  <a:extLst>
                    <a:ext uri="{9D8B030D-6E8A-4147-A177-3AD203B41FA5}">
                      <a16:colId xmlns="" xmlns:a16="http://schemas.microsoft.com/office/drawing/2014/main" val="612944741"/>
                    </a:ext>
                  </a:extLst>
                </a:gridCol>
                <a:gridCol w="1428563">
                  <a:extLst>
                    <a:ext uri="{9D8B030D-6E8A-4147-A177-3AD203B41FA5}">
                      <a16:colId xmlns="" xmlns:a16="http://schemas.microsoft.com/office/drawing/2014/main" val="2607507752"/>
                    </a:ext>
                  </a:extLst>
                </a:gridCol>
                <a:gridCol w="1076088">
                  <a:extLst>
                    <a:ext uri="{9D8B030D-6E8A-4147-A177-3AD203B41FA5}">
                      <a16:colId xmlns="" xmlns:a16="http://schemas.microsoft.com/office/drawing/2014/main" val="3602570753"/>
                    </a:ext>
                  </a:extLst>
                </a:gridCol>
                <a:gridCol w="775445">
                  <a:extLst>
                    <a:ext uri="{9D8B030D-6E8A-4147-A177-3AD203B41FA5}">
                      <a16:colId xmlns="" xmlns:a16="http://schemas.microsoft.com/office/drawing/2014/main" val="1410343450"/>
                    </a:ext>
                  </a:extLst>
                </a:gridCol>
              </a:tblGrid>
              <a:tr h="281291">
                <a:tc>
                  <a:txBody>
                    <a:bodyPr/>
                    <a:lstStyle/>
                    <a:p>
                      <a:pPr marL="0" marR="0">
                        <a:lnSpc>
                          <a:spcPct val="150000"/>
                        </a:lnSpc>
                        <a:spcBef>
                          <a:spcPts val="0"/>
                        </a:spcBef>
                        <a:spcAft>
                          <a:spcPts val="0"/>
                        </a:spcAft>
                      </a:pPr>
                      <a:r>
                        <a:rPr lang="en-US" sz="1300" kern="100">
                          <a:effectLst/>
                        </a:rPr>
                        <a:t>Item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Who</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When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How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nSpc>
                          <a:spcPct val="150000"/>
                        </a:lnSpc>
                        <a:spcBef>
                          <a:spcPts val="0"/>
                        </a:spcBef>
                        <a:spcAft>
                          <a:spcPts val="0"/>
                        </a:spcAft>
                      </a:pPr>
                      <a:r>
                        <a:rPr lang="en-US" sz="1300" kern="100">
                          <a:effectLst/>
                        </a:rPr>
                        <a:t>Cost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2195528087"/>
                  </a:ext>
                </a:extLst>
              </a:tr>
              <a:tr h="285865">
                <a:tc>
                  <a:txBody>
                    <a:bodyPr/>
                    <a:lstStyle/>
                    <a:p>
                      <a:pPr marL="0" marR="0" algn="ctr">
                        <a:lnSpc>
                          <a:spcPct val="150000"/>
                        </a:lnSpc>
                        <a:spcBef>
                          <a:spcPts val="0"/>
                        </a:spcBef>
                        <a:spcAft>
                          <a:spcPts val="0"/>
                        </a:spcAft>
                      </a:pPr>
                      <a:r>
                        <a:rPr lang="en-US" sz="1100" kern="100">
                          <a:effectLst/>
                        </a:rPr>
                        <a:t>Product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rowSpan="14">
                  <a:txBody>
                    <a:bodyPr/>
                    <a:lstStyle/>
                    <a:p>
                      <a:pPr marL="0" marR="0" algn="ctr">
                        <a:lnSpc>
                          <a:spcPct val="150000"/>
                        </a:lnSpc>
                        <a:spcBef>
                          <a:spcPts val="0"/>
                        </a:spcBef>
                        <a:spcAft>
                          <a:spcPts val="0"/>
                        </a:spcAft>
                      </a:pPr>
                      <a:r>
                        <a:rPr lang="en-US" sz="1100" kern="100">
                          <a:effectLst/>
                        </a:rPr>
                        <a:t>Before starting the campaign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rowSpan="14">
                  <a:txBody>
                    <a:bodyPr/>
                    <a:lstStyle/>
                    <a:p>
                      <a:pPr marL="0" marR="0" algn="ctr">
                        <a:lnSpc>
                          <a:spcPct val="150000"/>
                        </a:lnSpc>
                        <a:spcBef>
                          <a:spcPts val="0"/>
                        </a:spcBef>
                        <a:spcAft>
                          <a:spcPts val="0"/>
                        </a:spcAft>
                      </a:pPr>
                      <a:r>
                        <a:rPr lang="en-US" sz="1100" kern="100">
                          <a:effectLst/>
                        </a:rPr>
                        <a:t>By analyzing the market, the customer needs, the competitors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2058220340"/>
                  </a:ext>
                </a:extLst>
              </a:tr>
              <a:tr h="281291">
                <a:tc>
                  <a:txBody>
                    <a:bodyPr/>
                    <a:lstStyle/>
                    <a:p>
                      <a:pPr marL="0" marR="0" algn="ctr">
                        <a:lnSpc>
                          <a:spcPct val="150000"/>
                        </a:lnSpc>
                        <a:spcBef>
                          <a:spcPts val="0"/>
                        </a:spcBef>
                        <a:spcAft>
                          <a:spcPts val="0"/>
                        </a:spcAft>
                      </a:pPr>
                      <a:r>
                        <a:rPr lang="en-US" sz="1100" kern="100">
                          <a:effectLst/>
                        </a:rPr>
                        <a:t>Man power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2863859367"/>
                  </a:ext>
                </a:extLst>
              </a:tr>
              <a:tr h="285865">
                <a:tc>
                  <a:txBody>
                    <a:bodyPr/>
                    <a:lstStyle/>
                    <a:p>
                      <a:pPr marL="0" marR="0" algn="ctr">
                        <a:lnSpc>
                          <a:spcPct val="150000"/>
                        </a:lnSpc>
                        <a:spcBef>
                          <a:spcPts val="0"/>
                        </a:spcBef>
                        <a:spcAft>
                          <a:spcPts val="0"/>
                        </a:spcAft>
                      </a:pPr>
                      <a:r>
                        <a:rPr lang="en-US" sz="1100" kern="100">
                          <a:effectLst/>
                        </a:rPr>
                        <a:t>Resources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1252117716"/>
                  </a:ext>
                </a:extLst>
              </a:tr>
              <a:tr h="281291">
                <a:tc>
                  <a:txBody>
                    <a:bodyPr/>
                    <a:lstStyle/>
                    <a:p>
                      <a:pPr marL="0" marR="0" algn="ctr">
                        <a:lnSpc>
                          <a:spcPct val="150000"/>
                        </a:lnSpc>
                        <a:spcBef>
                          <a:spcPts val="0"/>
                        </a:spcBef>
                        <a:spcAft>
                          <a:spcPts val="0"/>
                        </a:spcAft>
                      </a:pPr>
                      <a:r>
                        <a:rPr lang="en-US" sz="1100" kern="100">
                          <a:effectLst/>
                        </a:rPr>
                        <a:t>PEST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2711308627"/>
                  </a:ext>
                </a:extLst>
              </a:tr>
              <a:tr h="285865">
                <a:tc>
                  <a:txBody>
                    <a:bodyPr/>
                    <a:lstStyle/>
                    <a:p>
                      <a:pPr marL="0" marR="0" algn="ctr">
                        <a:lnSpc>
                          <a:spcPct val="150000"/>
                        </a:lnSpc>
                        <a:spcBef>
                          <a:spcPts val="0"/>
                        </a:spcBef>
                        <a:spcAft>
                          <a:spcPts val="0"/>
                        </a:spcAft>
                      </a:pPr>
                      <a:r>
                        <a:rPr lang="en-US" sz="1100" kern="100">
                          <a:effectLst/>
                        </a:rPr>
                        <a:t>Competitor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2182257595"/>
                  </a:ext>
                </a:extLst>
              </a:tr>
              <a:tr h="281291">
                <a:tc>
                  <a:txBody>
                    <a:bodyPr/>
                    <a:lstStyle/>
                    <a:p>
                      <a:pPr marL="0" marR="0" algn="ctr">
                        <a:lnSpc>
                          <a:spcPct val="150000"/>
                        </a:lnSpc>
                        <a:spcBef>
                          <a:spcPts val="0"/>
                        </a:spcBef>
                        <a:spcAft>
                          <a:spcPts val="0"/>
                        </a:spcAft>
                      </a:pPr>
                      <a:r>
                        <a:rPr lang="en-US" sz="1100" kern="100">
                          <a:effectLst/>
                        </a:rPr>
                        <a:t>Swot Analysis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Eyad</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2282535732"/>
                  </a:ext>
                </a:extLst>
              </a:tr>
              <a:tr h="285865">
                <a:tc>
                  <a:txBody>
                    <a:bodyPr/>
                    <a:lstStyle/>
                    <a:p>
                      <a:pPr marL="0" marR="0" algn="ctr">
                        <a:lnSpc>
                          <a:spcPct val="150000"/>
                        </a:lnSpc>
                        <a:spcBef>
                          <a:spcPts val="0"/>
                        </a:spcBef>
                        <a:spcAft>
                          <a:spcPts val="0"/>
                        </a:spcAft>
                      </a:pPr>
                      <a:r>
                        <a:rPr lang="en-US" sz="1100" kern="100">
                          <a:effectLst/>
                        </a:rPr>
                        <a:t>5 Cs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Omar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428496983"/>
                  </a:ext>
                </a:extLst>
              </a:tr>
              <a:tr h="285865">
                <a:tc>
                  <a:txBody>
                    <a:bodyPr/>
                    <a:lstStyle/>
                    <a:p>
                      <a:pPr marL="0" marR="0" algn="ctr">
                        <a:lnSpc>
                          <a:spcPct val="150000"/>
                        </a:lnSpc>
                        <a:spcBef>
                          <a:spcPts val="0"/>
                        </a:spcBef>
                        <a:spcAft>
                          <a:spcPts val="0"/>
                        </a:spcAft>
                      </a:pPr>
                      <a:r>
                        <a:rPr lang="en-US" sz="1100" kern="100">
                          <a:effectLst/>
                        </a:rPr>
                        <a:t>Segmentation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3929523066"/>
                  </a:ext>
                </a:extLst>
              </a:tr>
              <a:tr h="285865">
                <a:tc>
                  <a:txBody>
                    <a:bodyPr/>
                    <a:lstStyle/>
                    <a:p>
                      <a:pPr marL="0" marR="0" algn="ctr">
                        <a:lnSpc>
                          <a:spcPct val="150000"/>
                        </a:lnSpc>
                        <a:spcBef>
                          <a:spcPts val="0"/>
                        </a:spcBef>
                        <a:spcAft>
                          <a:spcPts val="0"/>
                        </a:spcAft>
                      </a:pPr>
                      <a:r>
                        <a:rPr lang="en-US" sz="1100" kern="100">
                          <a:effectLst/>
                        </a:rPr>
                        <a:t>Targeting</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3829151060"/>
                  </a:ext>
                </a:extLst>
              </a:tr>
              <a:tr h="285865">
                <a:tc>
                  <a:txBody>
                    <a:bodyPr/>
                    <a:lstStyle/>
                    <a:p>
                      <a:pPr marL="0" marR="0" algn="ctr">
                        <a:lnSpc>
                          <a:spcPct val="150000"/>
                        </a:lnSpc>
                        <a:spcBef>
                          <a:spcPts val="0"/>
                        </a:spcBef>
                        <a:spcAft>
                          <a:spcPts val="0"/>
                        </a:spcAft>
                      </a:pPr>
                      <a:r>
                        <a:rPr lang="en-US" sz="1100" kern="100">
                          <a:effectLst/>
                        </a:rPr>
                        <a:t>Positioning</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1707589354"/>
                  </a:ext>
                </a:extLst>
              </a:tr>
              <a:tr h="285865">
                <a:tc>
                  <a:txBody>
                    <a:bodyPr/>
                    <a:lstStyle/>
                    <a:p>
                      <a:pPr marL="0" marR="0" algn="ctr">
                        <a:lnSpc>
                          <a:spcPct val="150000"/>
                        </a:lnSpc>
                        <a:spcBef>
                          <a:spcPts val="0"/>
                        </a:spcBef>
                        <a:spcAft>
                          <a:spcPts val="0"/>
                        </a:spcAft>
                      </a:pPr>
                      <a:r>
                        <a:rPr lang="en-US" sz="1100" kern="100">
                          <a:effectLst/>
                        </a:rPr>
                        <a:t>Buyer persona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536236440"/>
                  </a:ext>
                </a:extLst>
              </a:tr>
              <a:tr h="285865">
                <a:tc>
                  <a:txBody>
                    <a:bodyPr/>
                    <a:lstStyle/>
                    <a:p>
                      <a:pPr marL="0" marR="0" algn="ctr">
                        <a:lnSpc>
                          <a:spcPct val="150000"/>
                        </a:lnSpc>
                        <a:spcBef>
                          <a:spcPts val="0"/>
                        </a:spcBef>
                        <a:spcAft>
                          <a:spcPts val="0"/>
                        </a:spcAft>
                      </a:pPr>
                      <a:r>
                        <a:rPr lang="en-US" sz="1100" kern="100">
                          <a:effectLst/>
                        </a:rPr>
                        <a:t>Competitive Advantage</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3879522678"/>
                  </a:ext>
                </a:extLst>
              </a:tr>
              <a:tr h="498732">
                <a:tc>
                  <a:txBody>
                    <a:bodyPr/>
                    <a:lstStyle/>
                    <a:p>
                      <a:pPr marL="0" marR="0" algn="ctr">
                        <a:lnSpc>
                          <a:spcPct val="150000"/>
                        </a:lnSpc>
                        <a:spcBef>
                          <a:spcPts val="0"/>
                        </a:spcBef>
                        <a:spcAft>
                          <a:spcPts val="0"/>
                        </a:spcAft>
                      </a:pPr>
                      <a:r>
                        <a:rPr lang="en-US" sz="1100" kern="100">
                          <a:effectLst/>
                        </a:rPr>
                        <a:t>Tactics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Omar, Eyad, 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a:effectLst/>
                        </a:rPr>
                        <a: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1371491652"/>
                  </a:ext>
                </a:extLst>
              </a:tr>
              <a:tr h="285865">
                <a:tc>
                  <a:txBody>
                    <a:bodyPr/>
                    <a:lstStyle/>
                    <a:p>
                      <a:pPr marL="0" marR="0" algn="ctr">
                        <a:lnSpc>
                          <a:spcPct val="150000"/>
                        </a:lnSpc>
                        <a:spcBef>
                          <a:spcPts val="0"/>
                        </a:spcBef>
                        <a:spcAft>
                          <a:spcPts val="0"/>
                        </a:spcAft>
                      </a:pPr>
                      <a:r>
                        <a:rPr lang="en-US" sz="1100" kern="100">
                          <a:effectLst/>
                        </a:rPr>
                        <a:t>Content calendar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a:txBody>
                    <a:bodyPr/>
                    <a:lstStyle/>
                    <a:p>
                      <a:pPr marL="0" marR="0" algn="ctr">
                        <a:lnSpc>
                          <a:spcPct val="150000"/>
                        </a:lnSpc>
                        <a:spcBef>
                          <a:spcPts val="0"/>
                        </a:spcBef>
                        <a:spcAft>
                          <a:spcPts val="0"/>
                        </a:spcAft>
                      </a:pPr>
                      <a:r>
                        <a:rPr lang="en-US" sz="11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1100" kern="100" dirty="0">
                          <a:effectLst/>
                        </a:rPr>
                        <a:t> </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txBody>
                  <a:tcPr marL="47952" marR="47952" marT="0" marB="0"/>
                </a:tc>
                <a:extLst>
                  <a:ext uri="{0D108BD9-81ED-4DB2-BD59-A6C34878D82A}">
                    <a16:rowId xmlns="" xmlns:a16="http://schemas.microsoft.com/office/drawing/2014/main" val="1020572345"/>
                  </a:ext>
                </a:extLst>
              </a:tr>
            </a:tbl>
          </a:graphicData>
        </a:graphic>
      </p:graphicFrame>
    </p:spTree>
    <p:extLst>
      <p:ext uri="{BB962C8B-B14F-4D97-AF65-F5344CB8AC3E}">
        <p14:creationId xmlns:p14="http://schemas.microsoft.com/office/powerpoint/2010/main" val="134867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62C67CAD-DC29-2353-BDCB-AC5DEB77A6F9}"/>
            </a:ext>
          </a:extLst>
        </p:cNvPr>
        <p:cNvGrpSpPr/>
        <p:nvPr/>
      </p:nvGrpSpPr>
      <p:grpSpPr>
        <a:xfrm>
          <a:off x="0" y="0"/>
          <a:ext cx="0" cy="0"/>
          <a:chOff x="0" y="0"/>
          <a:chExt cx="0" cy="0"/>
        </a:xfrm>
      </p:grpSpPr>
      <p:sp>
        <p:nvSpPr>
          <p:cNvPr id="5" name="TextBox 4">
            <a:extLst>
              <a:ext uri="{FF2B5EF4-FFF2-40B4-BE49-F238E27FC236}">
                <a16:creationId xmlns="" xmlns:a16="http://schemas.microsoft.com/office/drawing/2014/main" id="{CF1D3B02-E8F7-B61D-7EAD-E5AA8F10B5FC}"/>
              </a:ext>
            </a:extLst>
          </p:cNvPr>
          <p:cNvSpPr txBox="1"/>
          <p:nvPr/>
        </p:nvSpPr>
        <p:spPr>
          <a:xfrm>
            <a:off x="947530" y="2554572"/>
            <a:ext cx="2020957" cy="587148"/>
          </a:xfrm>
          <a:prstGeom prst="rect">
            <a:avLst/>
          </a:prstGeom>
          <a:noFill/>
        </p:spPr>
        <p:txBody>
          <a:bodyPr wrap="square">
            <a:spAutoFit/>
          </a:bodyPr>
          <a:lstStyle/>
          <a:p>
            <a:pPr marR="0" lvl="0" rtl="0">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5) Actions:</a:t>
            </a:r>
            <a:endParaRPr lang="en-US" sz="1400" b="1" kern="1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2" name="Table 1">
            <a:extLst>
              <a:ext uri="{FF2B5EF4-FFF2-40B4-BE49-F238E27FC236}">
                <a16:creationId xmlns="" xmlns:a16="http://schemas.microsoft.com/office/drawing/2014/main" id="{6F509C39-F02E-99A9-47FD-D95C7F77BBF3}"/>
              </a:ext>
            </a:extLst>
          </p:cNvPr>
          <p:cNvGraphicFramePr>
            <a:graphicFrameLocks noGrp="1"/>
          </p:cNvGraphicFramePr>
          <p:nvPr>
            <p:extLst>
              <p:ext uri="{D42A27DB-BD31-4B8C-83A1-F6EECF244321}">
                <p14:modId xmlns:p14="http://schemas.microsoft.com/office/powerpoint/2010/main" val="746785783"/>
              </p:ext>
            </p:extLst>
          </p:nvPr>
        </p:nvGraphicFramePr>
        <p:xfrm>
          <a:off x="2504662" y="1365164"/>
          <a:ext cx="8567530" cy="4418501"/>
        </p:xfrm>
        <a:graphic>
          <a:graphicData uri="http://schemas.openxmlformats.org/drawingml/2006/table">
            <a:tbl>
              <a:tblPr firstRow="1" firstCol="1" bandRow="1">
                <a:tableStyleId>{912C8C85-51F0-491E-9774-3900AFEF0FD7}</a:tableStyleId>
              </a:tblPr>
              <a:tblGrid>
                <a:gridCol w="2963658">
                  <a:extLst>
                    <a:ext uri="{9D8B030D-6E8A-4147-A177-3AD203B41FA5}">
                      <a16:colId xmlns="" xmlns:a16="http://schemas.microsoft.com/office/drawing/2014/main" val="1798447629"/>
                    </a:ext>
                  </a:extLst>
                </a:gridCol>
                <a:gridCol w="1557049">
                  <a:extLst>
                    <a:ext uri="{9D8B030D-6E8A-4147-A177-3AD203B41FA5}">
                      <a16:colId xmlns="" xmlns:a16="http://schemas.microsoft.com/office/drawing/2014/main" val="2755885804"/>
                    </a:ext>
                  </a:extLst>
                </a:gridCol>
                <a:gridCol w="1421653">
                  <a:extLst>
                    <a:ext uri="{9D8B030D-6E8A-4147-A177-3AD203B41FA5}">
                      <a16:colId xmlns="" xmlns:a16="http://schemas.microsoft.com/office/drawing/2014/main" val="811100857"/>
                    </a:ext>
                  </a:extLst>
                </a:gridCol>
                <a:gridCol w="1624747">
                  <a:extLst>
                    <a:ext uri="{9D8B030D-6E8A-4147-A177-3AD203B41FA5}">
                      <a16:colId xmlns="" xmlns:a16="http://schemas.microsoft.com/office/drawing/2014/main" val="1884169312"/>
                    </a:ext>
                  </a:extLst>
                </a:gridCol>
                <a:gridCol w="1000423">
                  <a:extLst>
                    <a:ext uri="{9D8B030D-6E8A-4147-A177-3AD203B41FA5}">
                      <a16:colId xmlns="" xmlns:a16="http://schemas.microsoft.com/office/drawing/2014/main" val="1709622799"/>
                    </a:ext>
                  </a:extLst>
                </a:gridCol>
              </a:tblGrid>
              <a:tr h="280799">
                <a:tc>
                  <a:txBody>
                    <a:bodyPr/>
                    <a:lstStyle/>
                    <a:p>
                      <a:pPr marL="0" marR="0">
                        <a:lnSpc>
                          <a:spcPct val="150000"/>
                        </a:lnSpc>
                        <a:spcBef>
                          <a:spcPts val="0"/>
                        </a:spcBef>
                        <a:spcAft>
                          <a:spcPts val="0"/>
                        </a:spcAft>
                      </a:pPr>
                      <a:r>
                        <a:rPr lang="en-US" sz="1300" kern="100">
                          <a:effectLst/>
                        </a:rPr>
                        <a:t>Item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Who</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When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How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nSpc>
                          <a:spcPct val="150000"/>
                        </a:lnSpc>
                        <a:spcBef>
                          <a:spcPts val="0"/>
                        </a:spcBef>
                        <a:spcAft>
                          <a:spcPts val="0"/>
                        </a:spcAft>
                      </a:pPr>
                      <a:r>
                        <a:rPr lang="en-US" sz="1300" kern="100">
                          <a:effectLst/>
                        </a:rPr>
                        <a:t>Cost </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extLst>
                  <a:ext uri="{0D108BD9-81ED-4DB2-BD59-A6C34878D82A}">
                    <a16:rowId xmlns="" xmlns:a16="http://schemas.microsoft.com/office/drawing/2014/main" val="1620494836"/>
                  </a:ext>
                </a:extLst>
              </a:tr>
              <a:tr h="285822">
                <a:tc>
                  <a:txBody>
                    <a:bodyPr/>
                    <a:lstStyle/>
                    <a:p>
                      <a:pPr marL="0" marR="0" algn="ctr">
                        <a:lnSpc>
                          <a:spcPct val="150000"/>
                        </a:lnSpc>
                        <a:spcBef>
                          <a:spcPts val="0"/>
                        </a:spcBef>
                        <a:spcAft>
                          <a:spcPts val="0"/>
                        </a:spcAft>
                      </a:pPr>
                      <a:r>
                        <a:rPr lang="en-US" sz="1200" kern="100">
                          <a:effectLst/>
                        </a:rPr>
                        <a:t>Content Creator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rowSpan="12">
                  <a:txBody>
                    <a:bodyPr/>
                    <a:lstStyle/>
                    <a:p>
                      <a:pPr marL="0" marR="0" algn="ctr">
                        <a:lnSpc>
                          <a:spcPct val="150000"/>
                        </a:lnSpc>
                        <a:spcBef>
                          <a:spcPts val="0"/>
                        </a:spcBef>
                        <a:spcAft>
                          <a:spcPts val="0"/>
                        </a:spcAft>
                      </a:pPr>
                      <a:r>
                        <a:rPr lang="en-US" sz="1200" kern="100">
                          <a:effectLst/>
                        </a:rPr>
                        <a:t>Everyday since 28 Sept to 17 Oct</a:t>
                      </a:r>
                      <a:endParaRPr lang="en-US" sz="800" kern="100">
                        <a:effectLst/>
                      </a:endParaRPr>
                    </a:p>
                    <a:p>
                      <a:pPr marL="0" marR="0" algn="ctr">
                        <a:lnSpc>
                          <a:spcPct val="150000"/>
                        </a:lnSpc>
                        <a:spcBef>
                          <a:spcPts val="0"/>
                        </a:spcBef>
                        <a:spcAft>
                          <a:spcPts val="0"/>
                        </a:spcAft>
                      </a:pPr>
                      <a:r>
                        <a:rPr lang="en-US" sz="1200" kern="100">
                          <a:effectLst/>
                        </a:rPr>
                        <a:t>10 October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rowSpan="12">
                  <a:txBody>
                    <a:bodyPr/>
                    <a:lstStyle/>
                    <a:p>
                      <a:pPr marL="0" marR="0" algn="ctr">
                        <a:lnSpc>
                          <a:spcPct val="150000"/>
                        </a:lnSpc>
                        <a:spcBef>
                          <a:spcPts val="0"/>
                        </a:spcBef>
                        <a:spcAft>
                          <a:spcPts val="0"/>
                        </a:spcAft>
                      </a:pPr>
                      <a:r>
                        <a:rPr lang="en-US" sz="1200" kern="100">
                          <a:effectLst/>
                        </a:rPr>
                        <a:t>On Social media platforms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rowSpan="12">
                  <a:txBody>
                    <a:bodyPr/>
                    <a:lstStyle/>
                    <a:p>
                      <a:pPr marL="0" marR="0" algn="ctr">
                        <a:lnSpc>
                          <a:spcPct val="150000"/>
                        </a:lnSpc>
                        <a:spcBef>
                          <a:spcPts val="0"/>
                        </a:spcBef>
                        <a:spcAft>
                          <a:spcPts val="0"/>
                        </a:spcAft>
                      </a:pPr>
                      <a:r>
                        <a:rPr lang="en-US" sz="1200" kern="100" dirty="0">
                          <a:effectLst/>
                        </a:rPr>
                        <a:t>1250</a:t>
                      </a:r>
                      <a:endParaRPr lang="en-US" sz="800" kern="100" dirty="0">
                        <a:effectLst/>
                      </a:endParaRPr>
                    </a:p>
                    <a:p>
                      <a:pPr marL="0" marR="0" algn="ctr">
                        <a:lnSpc>
                          <a:spcPct val="150000"/>
                        </a:lnSpc>
                        <a:spcBef>
                          <a:spcPts val="0"/>
                        </a:spcBef>
                        <a:spcAft>
                          <a:spcPts val="0"/>
                        </a:spcAft>
                      </a:pPr>
                      <a:r>
                        <a:rPr lang="en-US" sz="1200" kern="100" dirty="0">
                          <a:effectLst/>
                        </a:rPr>
                        <a:t>LE</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extLst>
                  <a:ext uri="{0D108BD9-81ED-4DB2-BD59-A6C34878D82A}">
                    <a16:rowId xmlns="" xmlns:a16="http://schemas.microsoft.com/office/drawing/2014/main" val="1833564137"/>
                  </a:ext>
                </a:extLst>
              </a:tr>
              <a:tr h="497859">
                <a:tc>
                  <a:txBody>
                    <a:bodyPr/>
                    <a:lstStyle/>
                    <a:p>
                      <a:pPr marL="0" marR="0" algn="ctr">
                        <a:lnSpc>
                          <a:spcPct val="150000"/>
                        </a:lnSpc>
                        <a:spcBef>
                          <a:spcPts val="0"/>
                        </a:spcBef>
                        <a:spcAft>
                          <a:spcPts val="0"/>
                        </a:spcAft>
                      </a:pPr>
                      <a:r>
                        <a:rPr lang="en-US" sz="1200" kern="100">
                          <a:effectLst/>
                        </a:rPr>
                        <a:t>Content Creator</a:t>
                      </a:r>
                      <a:endParaRPr lang="en-US" sz="800" kern="100">
                        <a:effectLst/>
                      </a:endParaRPr>
                    </a:p>
                    <a:p>
                      <a:pPr marL="0" marR="0" algn="ctr">
                        <a:lnSpc>
                          <a:spcPct val="150000"/>
                        </a:lnSpc>
                        <a:spcBef>
                          <a:spcPts val="0"/>
                        </a:spcBef>
                        <a:spcAft>
                          <a:spcPts val="0"/>
                        </a:spcAft>
                      </a:pPr>
                      <a:r>
                        <a:rPr lang="en-US" sz="1200" kern="100">
                          <a:effectLst/>
                        </a:rPr>
                        <a:t>(Sponsored ads)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4154530691"/>
                  </a:ext>
                </a:extLst>
              </a:tr>
              <a:tr h="285822">
                <a:tc>
                  <a:txBody>
                    <a:bodyPr/>
                    <a:lstStyle/>
                    <a:p>
                      <a:pPr marL="0" marR="0" algn="ctr">
                        <a:lnSpc>
                          <a:spcPct val="150000"/>
                        </a:lnSpc>
                        <a:spcBef>
                          <a:spcPts val="0"/>
                        </a:spcBef>
                        <a:spcAft>
                          <a:spcPts val="0"/>
                        </a:spcAft>
                      </a:pPr>
                      <a:r>
                        <a:rPr lang="en-US" sz="1200" kern="100">
                          <a:effectLst/>
                        </a:rPr>
                        <a:t>Designer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Omar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2563489125"/>
                  </a:ext>
                </a:extLst>
              </a:tr>
              <a:tr h="285822">
                <a:tc>
                  <a:txBody>
                    <a:bodyPr/>
                    <a:lstStyle/>
                    <a:p>
                      <a:pPr marL="0" marR="0" algn="ctr">
                        <a:lnSpc>
                          <a:spcPct val="150000"/>
                        </a:lnSpc>
                        <a:spcBef>
                          <a:spcPts val="0"/>
                        </a:spcBef>
                        <a:spcAft>
                          <a:spcPts val="0"/>
                        </a:spcAft>
                      </a:pPr>
                      <a:r>
                        <a:rPr lang="en-US" sz="1200" kern="100">
                          <a:effectLst/>
                        </a:rPr>
                        <a:t>Video creator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4110697827"/>
                  </a:ext>
                </a:extLst>
              </a:tr>
              <a:tr h="290387">
                <a:tc>
                  <a:txBody>
                    <a:bodyPr/>
                    <a:lstStyle/>
                    <a:p>
                      <a:pPr marL="0" marR="0" indent="457200" algn="ctr">
                        <a:lnSpc>
                          <a:spcPct val="150000"/>
                        </a:lnSpc>
                        <a:spcBef>
                          <a:spcPts val="0"/>
                        </a:spcBef>
                        <a:spcAft>
                          <a:spcPts val="0"/>
                        </a:spcAft>
                      </a:pPr>
                      <a:r>
                        <a:rPr lang="en-US" sz="1200" kern="100">
                          <a:effectLst/>
                        </a:rPr>
                        <a:t>Video editor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Eyad</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556757276"/>
                  </a:ext>
                </a:extLst>
              </a:tr>
              <a:tr h="285822">
                <a:tc>
                  <a:txBody>
                    <a:bodyPr/>
                    <a:lstStyle/>
                    <a:p>
                      <a:pPr marL="0" marR="0" algn="ctr">
                        <a:lnSpc>
                          <a:spcPct val="150000"/>
                        </a:lnSpc>
                        <a:spcBef>
                          <a:spcPts val="0"/>
                        </a:spcBef>
                        <a:spcAft>
                          <a:spcPts val="0"/>
                        </a:spcAft>
                      </a:pPr>
                      <a:r>
                        <a:rPr lang="en-US" sz="1200" kern="100">
                          <a:effectLst/>
                        </a:rPr>
                        <a:t>Facebook Moderators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 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228817190"/>
                  </a:ext>
                </a:extLst>
              </a:tr>
              <a:tr h="285822">
                <a:tc>
                  <a:txBody>
                    <a:bodyPr/>
                    <a:lstStyle/>
                    <a:p>
                      <a:pPr marL="0" marR="0" algn="ctr">
                        <a:lnSpc>
                          <a:spcPct val="150000"/>
                        </a:lnSpc>
                        <a:spcBef>
                          <a:spcPts val="0"/>
                        </a:spcBef>
                        <a:spcAft>
                          <a:spcPts val="0"/>
                        </a:spcAft>
                      </a:pPr>
                      <a:r>
                        <a:rPr lang="en-US" sz="1200" kern="100">
                          <a:effectLst/>
                        </a:rPr>
                        <a:t>Instagram Moderators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 Eyad</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3295314340"/>
                  </a:ext>
                </a:extLst>
              </a:tr>
              <a:tr h="497859">
                <a:tc>
                  <a:txBody>
                    <a:bodyPr/>
                    <a:lstStyle/>
                    <a:p>
                      <a:pPr marL="0" marR="0" algn="ctr">
                        <a:lnSpc>
                          <a:spcPct val="150000"/>
                        </a:lnSpc>
                        <a:spcBef>
                          <a:spcPts val="0"/>
                        </a:spcBef>
                        <a:spcAft>
                          <a:spcPts val="0"/>
                        </a:spcAft>
                      </a:pPr>
                      <a:r>
                        <a:rPr lang="en-US" sz="1200" kern="100">
                          <a:effectLst/>
                        </a:rPr>
                        <a:t>Tick Tock moderators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Reem, Shimaa</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374587769"/>
                  </a:ext>
                </a:extLst>
              </a:tr>
              <a:tr h="285822">
                <a:tc>
                  <a:txBody>
                    <a:bodyPr/>
                    <a:lstStyle/>
                    <a:p>
                      <a:pPr marL="0" marR="0" algn="ctr">
                        <a:lnSpc>
                          <a:spcPct val="150000"/>
                        </a:lnSpc>
                        <a:spcBef>
                          <a:spcPts val="0"/>
                        </a:spcBef>
                        <a:spcAft>
                          <a:spcPts val="0"/>
                        </a:spcAft>
                      </a:pPr>
                      <a:r>
                        <a:rPr lang="en-US" sz="1200" kern="100">
                          <a:effectLst/>
                        </a:rPr>
                        <a:t>Media Buyer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Omar</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2068604812"/>
                  </a:ext>
                </a:extLst>
              </a:tr>
              <a:tr h="285822">
                <a:tc>
                  <a:txBody>
                    <a:bodyPr/>
                    <a:lstStyle/>
                    <a:p>
                      <a:pPr marL="0" marR="0" algn="ctr">
                        <a:lnSpc>
                          <a:spcPct val="150000"/>
                        </a:lnSpc>
                        <a:spcBef>
                          <a:spcPts val="0"/>
                        </a:spcBef>
                        <a:spcAft>
                          <a:spcPts val="0"/>
                        </a:spcAft>
                      </a:pPr>
                      <a:r>
                        <a:rPr lang="en-US" sz="1200" kern="100">
                          <a:effectLst/>
                        </a:rPr>
                        <a:t>Control observations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All the team</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3782282571"/>
                  </a:ext>
                </a:extLst>
              </a:tr>
              <a:tr h="285822">
                <a:tc>
                  <a:txBody>
                    <a:bodyPr/>
                    <a:lstStyle/>
                    <a:p>
                      <a:pPr marL="0" marR="0" algn="ctr">
                        <a:lnSpc>
                          <a:spcPct val="150000"/>
                        </a:lnSpc>
                        <a:spcBef>
                          <a:spcPts val="0"/>
                        </a:spcBef>
                        <a:spcAft>
                          <a:spcPts val="0"/>
                        </a:spcAft>
                      </a:pPr>
                      <a:r>
                        <a:rPr lang="en-US" sz="1200" kern="100">
                          <a:effectLst/>
                        </a:rPr>
                        <a:t>Team Coordination</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a:effectLst/>
                        </a:rPr>
                        <a:t>Samah</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2287637791"/>
                  </a:ext>
                </a:extLst>
              </a:tr>
              <a:tr h="497859">
                <a:tc>
                  <a:txBody>
                    <a:bodyPr/>
                    <a:lstStyle/>
                    <a:p>
                      <a:pPr marL="0" marR="0" algn="ctr">
                        <a:lnSpc>
                          <a:spcPct val="150000"/>
                        </a:lnSpc>
                        <a:spcBef>
                          <a:spcPts val="0"/>
                        </a:spcBef>
                        <a:spcAft>
                          <a:spcPts val="0"/>
                        </a:spcAft>
                      </a:pPr>
                      <a:r>
                        <a:rPr lang="en-US" sz="1200" kern="100">
                          <a:effectLst/>
                        </a:rPr>
                        <a:t>Files and presentations preparations</a:t>
                      </a:r>
                      <a:endParaRPr lang="en-US" sz="800" kern="10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a:txBody>
                    <a:bodyPr/>
                    <a:lstStyle/>
                    <a:p>
                      <a:pPr marL="0" marR="0" algn="ctr">
                        <a:lnSpc>
                          <a:spcPct val="150000"/>
                        </a:lnSpc>
                        <a:spcBef>
                          <a:spcPts val="0"/>
                        </a:spcBef>
                        <a:spcAft>
                          <a:spcPts val="0"/>
                        </a:spcAft>
                      </a:pPr>
                      <a:r>
                        <a:rPr lang="en-US" sz="1200" kern="100" dirty="0" err="1">
                          <a:effectLst/>
                        </a:rPr>
                        <a:t>Samah</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txBody>
                  <a:tcPr marL="49311" marR="49311" marT="0" marB="0"/>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975129378"/>
                  </a:ext>
                </a:extLst>
              </a:tr>
            </a:tbl>
          </a:graphicData>
        </a:graphic>
      </p:graphicFrame>
    </p:spTree>
    <p:extLst>
      <p:ext uri="{BB962C8B-B14F-4D97-AF65-F5344CB8AC3E}">
        <p14:creationId xmlns:p14="http://schemas.microsoft.com/office/powerpoint/2010/main" val="3601603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A6333E71-8288-CA68-562D-6FC72DCBBE0F}"/>
              </a:ext>
            </a:extLst>
          </p:cNvPr>
          <p:cNvSpPr txBox="1"/>
          <p:nvPr/>
        </p:nvSpPr>
        <p:spPr>
          <a:xfrm>
            <a:off x="1119809" y="990815"/>
            <a:ext cx="6096000" cy="669542"/>
          </a:xfrm>
          <a:prstGeom prst="rect">
            <a:avLst/>
          </a:prstGeom>
          <a:noFill/>
        </p:spPr>
        <p:txBody>
          <a:bodyPr wrap="square">
            <a:spAutoFit/>
          </a:bodyPr>
          <a:lstStyle/>
          <a:p>
            <a:pPr marR="0" lvl="0" rtl="0">
              <a:lnSpc>
                <a:spcPct val="150000"/>
              </a:lnSpc>
              <a:spcBef>
                <a:spcPts val="0"/>
              </a:spcBef>
              <a:spcAft>
                <a:spcPts val="800"/>
              </a:spcAft>
            </a:pPr>
            <a:r>
              <a:rPr lang="en-US" sz="28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6) Control </a:t>
            </a:r>
            <a:endParaRPr lang="en-US" sz="2800" b="1"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6384882F-F5AF-4BEF-8C0D-1EF02BBD0D0E}"/>
              </a:ext>
            </a:extLst>
          </p:cNvPr>
          <p:cNvSpPr txBox="1"/>
          <p:nvPr/>
        </p:nvSpPr>
        <p:spPr>
          <a:xfrm>
            <a:off x="1948070" y="1921566"/>
            <a:ext cx="4790661" cy="296087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following points will be measured:</a:t>
            </a:r>
          </a:p>
          <a:p>
            <a:pPr algn="just"/>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Sales</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Impressions </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CTR</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Reach</a:t>
            </a:r>
          </a:p>
          <a:p>
            <a:pPr marL="285750" indent="-285750" algn="just">
              <a:lnSpc>
                <a:spcPct val="150000"/>
              </a:lnSpc>
              <a:buFontTx/>
              <a:buChar char="-"/>
            </a:pPr>
            <a:r>
              <a:rPr lang="en-US" sz="2000" dirty="0">
                <a:latin typeface="Times New Roman" panose="02020603050405020304" pitchFamily="18" charset="0"/>
                <a:cs typeface="Times New Roman" panose="02020603050405020304" pitchFamily="18" charset="0"/>
              </a:rPr>
              <a:t>Messages </a:t>
            </a:r>
            <a:endParaRPr lang="en-US" dirty="0">
              <a:latin typeface="Times New Roman" panose="02020603050405020304" pitchFamily="18" charset="0"/>
              <a:cs typeface="Times New Roman" panose="02020603050405020304" pitchFamily="18" charset="0"/>
            </a:endParaRPr>
          </a:p>
        </p:txBody>
      </p:sp>
      <p:pic>
        <p:nvPicPr>
          <p:cNvPr id="2050" name="Picture 2" descr="Image result for Control  Cartoon">
            <a:extLst>
              <a:ext uri="{FF2B5EF4-FFF2-40B4-BE49-F238E27FC236}">
                <a16:creationId xmlns="" xmlns:a16="http://schemas.microsoft.com/office/drawing/2014/main" id="{D294C2DB-5D37-C7AB-7674-F35948E49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808" y="1921566"/>
            <a:ext cx="260985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47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D842265-4FF9-1B44-FEB5-821C943C6086}"/>
              </a:ext>
            </a:extLst>
          </p:cNvPr>
          <p:cNvSpPr>
            <a:spLocks noGrp="1"/>
          </p:cNvSpPr>
          <p:nvPr>
            <p:ph type="title"/>
          </p:nvPr>
        </p:nvSpPr>
        <p:spPr>
          <a:xfrm>
            <a:off x="1165145" y="1641674"/>
            <a:ext cx="5377406" cy="2550005"/>
          </a:xfrm>
        </p:spPr>
        <p:txBody>
          <a:bodyPr/>
          <a:lstStyle/>
          <a:p>
            <a:pPr algn="ctr">
              <a:lnSpc>
                <a:spcPct val="150000"/>
              </a:lnSpc>
            </a:pPr>
            <a:r>
              <a:rPr lang="en-US" sz="4400" dirty="0"/>
              <a:t>Our </a:t>
            </a:r>
            <a:br>
              <a:rPr lang="en-US" sz="4400" dirty="0"/>
            </a:br>
            <a:r>
              <a:rPr lang="en-US" sz="4400" dirty="0"/>
              <a:t>Canvas Model </a:t>
            </a:r>
          </a:p>
        </p:txBody>
      </p:sp>
    </p:spTree>
    <p:extLst>
      <p:ext uri="{BB962C8B-B14F-4D97-AF65-F5344CB8AC3E}">
        <p14:creationId xmlns:p14="http://schemas.microsoft.com/office/powerpoint/2010/main" val="2032268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4DBF79A2-CCA8-FE56-DE6E-D2712036817E}"/>
              </a:ext>
            </a:extLst>
          </p:cNvPr>
          <p:cNvPicPr>
            <a:picLocks noChangeAspect="1"/>
          </p:cNvPicPr>
          <p:nvPr/>
        </p:nvPicPr>
        <p:blipFill>
          <a:blip r:embed="rId2"/>
          <a:stretch>
            <a:fillRect/>
          </a:stretch>
        </p:blipFill>
        <p:spPr>
          <a:xfrm>
            <a:off x="722243" y="0"/>
            <a:ext cx="10959548" cy="6858000"/>
          </a:xfrm>
          <a:prstGeom prst="rect">
            <a:avLst/>
          </a:prstGeom>
        </p:spPr>
      </p:pic>
    </p:spTree>
    <p:extLst>
      <p:ext uri="{BB962C8B-B14F-4D97-AF65-F5344CB8AC3E}">
        <p14:creationId xmlns:p14="http://schemas.microsoft.com/office/powerpoint/2010/main" val="3174612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4ABE40-AA00-F366-A36A-B3F1AADBF025}"/>
              </a:ext>
            </a:extLst>
          </p:cNvPr>
          <p:cNvSpPr>
            <a:spLocks noGrp="1"/>
          </p:cNvSpPr>
          <p:nvPr>
            <p:ph type="ctrTitle"/>
          </p:nvPr>
        </p:nvSpPr>
        <p:spPr>
          <a:xfrm>
            <a:off x="6296135" y="1124887"/>
            <a:ext cx="4480560" cy="2352356"/>
          </a:xfrm>
          <a:noFill/>
        </p:spPr>
        <p:txBody>
          <a:bodyPr>
            <a:noAutofit/>
          </a:bodyPr>
          <a:lstStyle/>
          <a:p>
            <a:pPr algn="ctr"/>
            <a:r>
              <a:rPr lang="en-US" dirty="0"/>
              <a:t>Campaign Overview </a:t>
            </a:r>
          </a:p>
        </p:txBody>
      </p:sp>
      <p:sp>
        <p:nvSpPr>
          <p:cNvPr id="11" name="Subtitle 10">
            <a:extLst>
              <a:ext uri="{FF2B5EF4-FFF2-40B4-BE49-F238E27FC236}">
                <a16:creationId xmlns="" xmlns:a16="http://schemas.microsoft.com/office/drawing/2014/main" id="{F4583933-95EE-13B0-55ED-7B10E3D3867E}"/>
              </a:ext>
            </a:extLst>
          </p:cNvPr>
          <p:cNvSpPr>
            <a:spLocks noGrp="1"/>
          </p:cNvSpPr>
          <p:nvPr>
            <p:ph type="subTitle" idx="1"/>
          </p:nvPr>
        </p:nvSpPr>
        <p:spPr>
          <a:xfrm>
            <a:off x="6296135" y="3571197"/>
            <a:ext cx="4476967" cy="2123547"/>
          </a:xfrm>
        </p:spPr>
        <p:txBody>
          <a:bodyPr/>
          <a:lstStyle/>
          <a:p>
            <a:pPr algn="ctr"/>
            <a:r>
              <a:rPr lang="en-US" dirty="0"/>
              <a:t>Train &amp;Nourish </a:t>
            </a:r>
          </a:p>
        </p:txBody>
      </p:sp>
      <p:pic>
        <p:nvPicPr>
          <p:cNvPr id="13" name="Picture Placeholder 16">
            <a:extLst>
              <a:ext uri="{FF2B5EF4-FFF2-40B4-BE49-F238E27FC236}">
                <a16:creationId xmlns="" xmlns:a16="http://schemas.microsoft.com/office/drawing/2014/main" id="{A565C7D0-ABAE-E6B6-B2C8-8EC5A7E28B3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1329545" y="1148037"/>
            <a:ext cx="4365199" cy="4546707"/>
          </a:xfrm>
        </p:spPr>
      </p:pic>
    </p:spTree>
    <p:extLst>
      <p:ext uri="{BB962C8B-B14F-4D97-AF65-F5344CB8AC3E}">
        <p14:creationId xmlns:p14="http://schemas.microsoft.com/office/powerpoint/2010/main" val="1008037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A0034E89-1952-5288-08A0-70A4A73BE39E}"/>
              </a:ext>
            </a:extLst>
          </p:cNvPr>
          <p:cNvSpPr>
            <a:spLocks noGrp="1"/>
          </p:cNvSpPr>
          <p:nvPr>
            <p:ph type="ctrTitle"/>
          </p:nvPr>
        </p:nvSpPr>
        <p:spPr>
          <a:xfrm>
            <a:off x="918259" y="798653"/>
            <a:ext cx="5166167" cy="5289630"/>
          </a:xfrm>
          <a:solidFill>
            <a:schemeClr val="bg1">
              <a:alpha val="95000"/>
            </a:schemeClr>
          </a:solidFill>
        </p:spPr>
        <p:txBody>
          <a:bodyPr anchor="ctr"/>
          <a:lstStyle/>
          <a:p>
            <a:r>
              <a:rPr lang="en-US" sz="5400" b="1" dirty="0" err="1">
                <a:solidFill>
                  <a:srgbClr val="191919"/>
                </a:solidFill>
                <a:ea typeface="+mj-lt"/>
                <a:cs typeface="+mj-lt"/>
              </a:rPr>
              <a:t>Sostac</a:t>
            </a:r>
            <a:r>
              <a:rPr lang="en-US" sz="5400" b="1" dirty="0">
                <a:solidFill>
                  <a:srgbClr val="191919"/>
                </a:solidFill>
                <a:ea typeface="+mj-lt"/>
                <a:cs typeface="+mj-lt"/>
              </a:rPr>
              <a:t> Model </a:t>
            </a:r>
            <a:endParaRPr lang="en-US" sz="8000" dirty="0"/>
          </a:p>
        </p:txBody>
      </p:sp>
      <p:pic>
        <p:nvPicPr>
          <p:cNvPr id="10" name="Picture Placeholder 16" descr="A diagram of a diagram&#10;&#10;Description automatically generated">
            <a:extLst>
              <a:ext uri="{FF2B5EF4-FFF2-40B4-BE49-F238E27FC236}">
                <a16:creationId xmlns="" xmlns:a16="http://schemas.microsoft.com/office/drawing/2014/main" id="{A7CE32F5-A0B3-2021-DCFD-DD6B651F758E}"/>
              </a:ext>
            </a:extLst>
          </p:cNvPr>
          <p:cNvPicPr>
            <a:picLocks noGrp="1" noChangeAspect="1"/>
          </p:cNvPicPr>
          <p:nvPr>
            <p:ph type="pic" sz="quarter" idx="13"/>
          </p:nvPr>
        </p:nvPicPr>
        <p:blipFill rotWithShape="1">
          <a:blip r:embed="rId2"/>
          <a:srcRect l="10878" r="10878"/>
          <a:stretch/>
        </p:blipFill>
        <p:spPr>
          <a:xfrm>
            <a:off x="6084424" y="787077"/>
            <a:ext cx="5166167" cy="5289631"/>
          </a:xfrm>
        </p:spPr>
      </p:pic>
    </p:spTree>
    <p:extLst>
      <p:ext uri="{BB962C8B-B14F-4D97-AF65-F5344CB8AC3E}">
        <p14:creationId xmlns:p14="http://schemas.microsoft.com/office/powerpoint/2010/main" val="37094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ay be a graphic of text">
            <a:extLst>
              <a:ext uri="{FF2B5EF4-FFF2-40B4-BE49-F238E27FC236}">
                <a16:creationId xmlns="" xmlns:a16="http://schemas.microsoft.com/office/drawing/2014/main" id="{0C7D1AD7-6689-3CB9-0627-7E3C5C3C32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530" y="1984512"/>
            <a:ext cx="3110037" cy="3110037"/>
          </a:xfrm>
          <a:prstGeom prst="rect">
            <a:avLst/>
          </a:prstGeom>
          <a:noFill/>
          <a:ln>
            <a:noFill/>
          </a:ln>
        </p:spPr>
      </p:pic>
      <p:pic>
        <p:nvPicPr>
          <p:cNvPr id="12" name="Picture 11" descr="May be an image of text">
            <a:extLst>
              <a:ext uri="{FF2B5EF4-FFF2-40B4-BE49-F238E27FC236}">
                <a16:creationId xmlns="" xmlns:a16="http://schemas.microsoft.com/office/drawing/2014/main" id="{31771472-D10F-B6A6-645C-7C283A5366D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4941" y="1258957"/>
            <a:ext cx="4357615" cy="1612335"/>
          </a:xfrm>
          <a:prstGeom prst="rect">
            <a:avLst/>
          </a:prstGeom>
          <a:noFill/>
          <a:ln>
            <a:noFill/>
          </a:ln>
        </p:spPr>
      </p:pic>
      <p:sp>
        <p:nvSpPr>
          <p:cNvPr id="14" name="Rectangle 13">
            <a:extLst>
              <a:ext uri="{FF2B5EF4-FFF2-40B4-BE49-F238E27FC236}">
                <a16:creationId xmlns="" xmlns:a16="http://schemas.microsoft.com/office/drawing/2014/main" id="{BA388B5E-3F54-C77D-63C4-5AE6346F03B3}"/>
              </a:ext>
            </a:extLst>
          </p:cNvPr>
          <p:cNvSpPr/>
          <p:nvPr/>
        </p:nvSpPr>
        <p:spPr>
          <a:xfrm>
            <a:off x="3778962" y="2923256"/>
            <a:ext cx="631711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Our Logo and Slogan</a:t>
            </a:r>
          </a:p>
        </p:txBody>
      </p:sp>
      <p:sp>
        <p:nvSpPr>
          <p:cNvPr id="15" name="Rectangle 14">
            <a:extLst>
              <a:ext uri="{FF2B5EF4-FFF2-40B4-BE49-F238E27FC236}">
                <a16:creationId xmlns="" xmlns:a16="http://schemas.microsoft.com/office/drawing/2014/main" id="{E92D104B-DC2D-9B63-A1B6-7F011937DFB4}"/>
              </a:ext>
            </a:extLst>
          </p:cNvPr>
          <p:cNvSpPr/>
          <p:nvPr/>
        </p:nvSpPr>
        <p:spPr>
          <a:xfrm>
            <a:off x="4491969" y="3934744"/>
            <a:ext cx="4652556" cy="1754326"/>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Train &amp; Nourish</a:t>
            </a:r>
          </a:p>
          <a:p>
            <a:pPr algn="ctr"/>
            <a:r>
              <a:rPr lang="en-US" sz="5400" dirty="0">
                <a:ln w="0"/>
                <a:gradFill>
                  <a:gsLst>
                    <a:gs pos="21000">
                      <a:srgbClr val="53575C"/>
                    </a:gs>
                    <a:gs pos="88000">
                      <a:srgbClr val="C5C7CA"/>
                    </a:gs>
                  </a:gsLst>
                  <a:lin ang="5400000"/>
                </a:gradFill>
              </a:rPr>
              <a:t>Let’s Flourish </a:t>
            </a:r>
            <a:endParaRPr lang="en-US" sz="5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420595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5D3FC38C-1474-B42F-C52A-BCCF4A256D03}"/>
            </a:ext>
          </a:extLst>
        </p:cNvPr>
        <p:cNvGrpSpPr/>
        <p:nvPr/>
      </p:nvGrpSpPr>
      <p:grpSpPr>
        <a:xfrm>
          <a:off x="0" y="0"/>
          <a:ext cx="0" cy="0"/>
          <a:chOff x="0" y="0"/>
          <a:chExt cx="0" cy="0"/>
        </a:xfrm>
      </p:grpSpPr>
      <p:sp>
        <p:nvSpPr>
          <p:cNvPr id="13" name="TextBox 12">
            <a:extLst>
              <a:ext uri="{FF2B5EF4-FFF2-40B4-BE49-F238E27FC236}">
                <a16:creationId xmlns="" xmlns:a16="http://schemas.microsoft.com/office/drawing/2014/main" id="{22D2647B-3550-91CE-8691-8A830A2A70D0}"/>
              </a:ext>
            </a:extLst>
          </p:cNvPr>
          <p:cNvSpPr txBox="1"/>
          <p:nvPr/>
        </p:nvSpPr>
        <p:spPr>
          <a:xfrm>
            <a:off x="828263" y="371060"/>
            <a:ext cx="2358886" cy="2437655"/>
          </a:xfrm>
          <a:prstGeom prst="rect">
            <a:avLst/>
          </a:prstGeom>
          <a:noFill/>
        </p:spPr>
        <p:txBody>
          <a:bodyPr wrap="square" rtlCol="0">
            <a:spAutoFit/>
          </a:bodyPr>
          <a:lstStyle/>
          <a:p>
            <a:pPr marL="285750" indent="-285750" algn="ctr">
              <a:lnSpc>
                <a:spcPct val="150000"/>
              </a:lnSpc>
              <a:buFontTx/>
              <a:buChar char="-"/>
            </a:pPr>
            <a:r>
              <a:rPr lang="en-US" sz="2400" b="1" dirty="0">
                <a:solidFill>
                  <a:srgbClr val="FF0000"/>
                </a:solidFill>
                <a:latin typeface="Times New Roman" panose="02020603050405020304" pitchFamily="18" charset="0"/>
                <a:cs typeface="Times New Roman" panose="02020603050405020304" pitchFamily="18" charset="0"/>
              </a:rPr>
              <a:t>Our goal is :</a:t>
            </a:r>
          </a:p>
          <a:p>
            <a:pPr algn="ctr">
              <a:lnSpc>
                <a:spcPct val="150000"/>
              </a:lnSpc>
            </a:pPr>
            <a:r>
              <a:rPr lang="en-US" sz="2000" dirty="0">
                <a:latin typeface="Times New Roman" panose="02020603050405020304" pitchFamily="18" charset="0"/>
                <a:cs typeface="Times New Roman" panose="02020603050405020304" pitchFamily="18" charset="0"/>
              </a:rPr>
              <a:t>Brand Awareness</a:t>
            </a:r>
          </a:p>
          <a:p>
            <a:pPr algn="ctr">
              <a:lnSpc>
                <a:spcPct val="150000"/>
              </a:lnSpc>
            </a:pPr>
            <a:r>
              <a:rPr lang="en-US" sz="2000" dirty="0">
                <a:latin typeface="Times New Roman" panose="02020603050405020304" pitchFamily="18" charset="0"/>
                <a:cs typeface="Times New Roman" panose="02020603050405020304" pitchFamily="18" charset="0"/>
              </a:rPr>
              <a:t>Engagement </a:t>
            </a:r>
          </a:p>
          <a:p>
            <a:pPr algn="ctr">
              <a:lnSpc>
                <a:spcPct val="150000"/>
              </a:lnSpc>
            </a:pPr>
            <a:r>
              <a:rPr lang="en-US" sz="2000" dirty="0">
                <a:latin typeface="Times New Roman" panose="02020603050405020304" pitchFamily="18" charset="0"/>
                <a:cs typeface="Times New Roman" panose="02020603050405020304" pitchFamily="18" charset="0"/>
              </a:rPr>
              <a:t>Lead </a:t>
            </a:r>
          </a:p>
          <a:p>
            <a:pPr algn="ctr">
              <a:lnSpc>
                <a:spcPct val="150000"/>
              </a:lnSpc>
            </a:pPr>
            <a:r>
              <a:rPr lang="en-US" sz="2000" dirty="0">
                <a:latin typeface="Times New Roman" panose="02020603050405020304" pitchFamily="18" charset="0"/>
                <a:cs typeface="Times New Roman" panose="02020603050405020304" pitchFamily="18" charset="0"/>
              </a:rPr>
              <a:t>Sales </a:t>
            </a: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 xmlns:a16="http://schemas.microsoft.com/office/drawing/2014/main" id="{3F4D022A-49DB-0A53-55A7-78C7BE69814D}"/>
              </a:ext>
            </a:extLst>
          </p:cNvPr>
          <p:cNvSpPr txBox="1"/>
          <p:nvPr/>
        </p:nvSpPr>
        <p:spPr>
          <a:xfrm>
            <a:off x="927654" y="3684103"/>
            <a:ext cx="2358886" cy="2437655"/>
          </a:xfrm>
          <a:prstGeom prst="rect">
            <a:avLst/>
          </a:prstGeom>
          <a:noFill/>
        </p:spPr>
        <p:txBody>
          <a:bodyPr wrap="square" rtlCol="0">
            <a:spAutoFit/>
          </a:bodyPr>
          <a:lstStyle/>
          <a:p>
            <a:pPr marL="285750" indent="-285750" algn="ctr">
              <a:lnSpc>
                <a:spcPct val="150000"/>
              </a:lnSpc>
              <a:buFontTx/>
              <a:buChar char="-"/>
            </a:pPr>
            <a:r>
              <a:rPr lang="en-US" sz="2400" b="1" dirty="0">
                <a:solidFill>
                  <a:srgbClr val="FF0000"/>
                </a:solidFill>
                <a:latin typeface="Times New Roman" panose="02020603050405020304" pitchFamily="18" charset="0"/>
                <a:cs typeface="Times New Roman" panose="02020603050405020304" pitchFamily="18" charset="0"/>
              </a:rPr>
              <a:t>Our Strategy:</a:t>
            </a:r>
          </a:p>
          <a:p>
            <a:pPr algn="ctr">
              <a:lnSpc>
                <a:spcPct val="150000"/>
              </a:lnSpc>
            </a:pPr>
            <a:r>
              <a:rPr lang="en-US" sz="2000" dirty="0">
                <a:latin typeface="Times New Roman" panose="02020603050405020304" pitchFamily="18" charset="0"/>
                <a:cs typeface="Times New Roman" panose="02020603050405020304" pitchFamily="18" charset="0"/>
              </a:rPr>
              <a:t>Social Media Content through (Facebook, Instagram , </a:t>
            </a:r>
            <a:r>
              <a:rPr lang="en-US" sz="2000" dirty="0" err="1">
                <a:latin typeface="Times New Roman" panose="02020603050405020304" pitchFamily="18" charset="0"/>
                <a:cs typeface="Times New Roman" panose="02020603050405020304" pitchFamily="18" charset="0"/>
              </a:rPr>
              <a:t>TickTock</a:t>
            </a:r>
            <a:r>
              <a:rPr lang="en-US" sz="2000"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 xmlns:a16="http://schemas.microsoft.com/office/drawing/2014/main" id="{96D7BD9D-3887-4AFB-39BB-D39054AC70FE}"/>
              </a:ext>
            </a:extLst>
          </p:cNvPr>
          <p:cNvSpPr txBox="1"/>
          <p:nvPr/>
        </p:nvSpPr>
        <p:spPr>
          <a:xfrm>
            <a:off x="4114800" y="2014330"/>
            <a:ext cx="2358886" cy="1975990"/>
          </a:xfrm>
          <a:prstGeom prst="rect">
            <a:avLst/>
          </a:prstGeom>
          <a:noFill/>
        </p:spPr>
        <p:txBody>
          <a:bodyPr wrap="square" rtlCol="0">
            <a:spAutoFit/>
          </a:bodyPr>
          <a:lstStyle/>
          <a:p>
            <a:pPr marL="285750" indent="-285750" algn="ctr">
              <a:lnSpc>
                <a:spcPct val="150000"/>
              </a:lnSpc>
              <a:buFontTx/>
              <a:buChar char="-"/>
            </a:pPr>
            <a:r>
              <a:rPr lang="en-US" sz="2400" b="1" dirty="0">
                <a:solidFill>
                  <a:srgbClr val="FF0000"/>
                </a:solidFill>
                <a:latin typeface="Times New Roman" panose="02020603050405020304" pitchFamily="18" charset="0"/>
                <a:cs typeface="Times New Roman" panose="02020603050405020304" pitchFamily="18" charset="0"/>
              </a:rPr>
              <a:t>Content</a:t>
            </a:r>
          </a:p>
          <a:p>
            <a:pPr algn="ctr">
              <a:lnSpc>
                <a:spcPct val="150000"/>
              </a:lnSpc>
            </a:pPr>
            <a:r>
              <a:rPr lang="en-US" sz="2000" dirty="0">
                <a:latin typeface="Times New Roman" panose="02020603050405020304" pitchFamily="18" charset="0"/>
                <a:cs typeface="Times New Roman" panose="02020603050405020304" pitchFamily="18" charset="0"/>
              </a:rPr>
              <a:t>40% Engagement</a:t>
            </a:r>
          </a:p>
          <a:p>
            <a:pPr algn="ctr">
              <a:lnSpc>
                <a:spcPct val="150000"/>
              </a:lnSpc>
            </a:pPr>
            <a:r>
              <a:rPr lang="en-US" sz="2000" dirty="0">
                <a:latin typeface="Times New Roman" panose="02020603050405020304" pitchFamily="18" charset="0"/>
                <a:cs typeface="Times New Roman" panose="02020603050405020304" pitchFamily="18" charset="0"/>
              </a:rPr>
              <a:t>40% Educational</a:t>
            </a:r>
          </a:p>
          <a:p>
            <a:pPr algn="ctr">
              <a:lnSpc>
                <a:spcPct val="150000"/>
              </a:lnSpc>
            </a:pPr>
            <a:r>
              <a:rPr lang="en-US" sz="2000" dirty="0">
                <a:latin typeface="Times New Roman" panose="02020603050405020304" pitchFamily="18" charset="0"/>
                <a:cs typeface="Times New Roman" panose="02020603050405020304" pitchFamily="18" charset="0"/>
              </a:rPr>
              <a:t>20% Sales</a:t>
            </a:r>
            <a:endParaRPr lang="en-US" dirty="0">
              <a:latin typeface="Times New Roman" panose="02020603050405020304" pitchFamily="18" charset="0"/>
              <a:cs typeface="Times New Roman" panose="02020603050405020304" pitchFamily="18" charset="0"/>
            </a:endParaRPr>
          </a:p>
        </p:txBody>
      </p:sp>
      <p:pic>
        <p:nvPicPr>
          <p:cNvPr id="5122" name="Picture 2" descr="Image result for campaign">
            <a:extLst>
              <a:ext uri="{FF2B5EF4-FFF2-40B4-BE49-F238E27FC236}">
                <a16:creationId xmlns="" xmlns:a16="http://schemas.microsoft.com/office/drawing/2014/main" id="{D103BE91-B3B7-AFDD-616A-7D417774C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2387" y="2331180"/>
            <a:ext cx="31813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26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4FF5058-F71F-9A90-7AE5-B83479817B52}"/>
            </a:ext>
          </a:extLst>
        </p:cNvPr>
        <p:cNvGrpSpPr/>
        <p:nvPr/>
      </p:nvGrpSpPr>
      <p:grpSpPr>
        <a:xfrm>
          <a:off x="0" y="0"/>
          <a:ext cx="0" cy="0"/>
          <a:chOff x="0" y="0"/>
          <a:chExt cx="0" cy="0"/>
        </a:xfrm>
      </p:grpSpPr>
      <p:sp>
        <p:nvSpPr>
          <p:cNvPr id="2" name="Rectangle 1">
            <a:extLst>
              <a:ext uri="{FF2B5EF4-FFF2-40B4-BE49-F238E27FC236}">
                <a16:creationId xmlns="" xmlns:a16="http://schemas.microsoft.com/office/drawing/2014/main" id="{030321A3-2DF3-3F53-C279-FF9D182F96CA}"/>
              </a:ext>
            </a:extLst>
          </p:cNvPr>
          <p:cNvSpPr/>
          <p:nvPr/>
        </p:nvSpPr>
        <p:spPr>
          <a:xfrm>
            <a:off x="1140796" y="831296"/>
            <a:ext cx="495520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Platforms Links: </a:t>
            </a:r>
          </a:p>
        </p:txBody>
      </p:sp>
      <p:sp>
        <p:nvSpPr>
          <p:cNvPr id="4" name="TextBox 3">
            <a:extLst>
              <a:ext uri="{FF2B5EF4-FFF2-40B4-BE49-F238E27FC236}">
                <a16:creationId xmlns="" xmlns:a16="http://schemas.microsoft.com/office/drawing/2014/main" id="{BC942CCB-9EC6-B104-DEE4-812BF36FC6D4}"/>
              </a:ext>
            </a:extLst>
          </p:cNvPr>
          <p:cNvSpPr txBox="1"/>
          <p:nvPr/>
        </p:nvSpPr>
        <p:spPr>
          <a:xfrm>
            <a:off x="1256386" y="2070744"/>
            <a:ext cx="9226296" cy="375552"/>
          </a:xfrm>
          <a:prstGeom prst="rect">
            <a:avLst/>
          </a:prstGeom>
          <a:noFill/>
        </p:spPr>
        <p:txBody>
          <a:bodyPr wrap="square">
            <a:spAutoFit/>
          </a:bodyPr>
          <a:lstStyle/>
          <a:p>
            <a:pPr marL="0" marR="0">
              <a:lnSpc>
                <a:spcPct val="107000"/>
              </a:lnSpc>
              <a:spcBef>
                <a:spcPts val="0"/>
              </a:spcBef>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https://www.facebook.com/share/35c8rR6jFmvXizp1/?mibextid=qi2Omg</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4BB95822-2F71-0DBA-A204-114DB84398ED}"/>
              </a:ext>
            </a:extLst>
          </p:cNvPr>
          <p:cNvSpPr txBox="1"/>
          <p:nvPr/>
        </p:nvSpPr>
        <p:spPr>
          <a:xfrm>
            <a:off x="1256386" y="2897362"/>
            <a:ext cx="7799832" cy="375552"/>
          </a:xfrm>
          <a:prstGeom prst="rect">
            <a:avLst/>
          </a:prstGeom>
          <a:noFill/>
        </p:spPr>
        <p:txBody>
          <a:bodyPr wrap="square">
            <a:spAutoFit/>
          </a:bodyPr>
          <a:lstStyle/>
          <a:p>
            <a:pPr marL="0" marR="0">
              <a:lnSpc>
                <a:spcPct val="107000"/>
              </a:lnSpc>
              <a:spcBef>
                <a:spcPts val="0"/>
              </a:spcBef>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https://www.instagram.com/train_and_nourish?igsh=MTlvbmN3YTQ5amc4cA==</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BF9E69A0-6B15-8474-3C0C-CF0289B24CF6}"/>
              </a:ext>
            </a:extLst>
          </p:cNvPr>
          <p:cNvSpPr txBox="1"/>
          <p:nvPr/>
        </p:nvSpPr>
        <p:spPr>
          <a:xfrm>
            <a:off x="1256386" y="3791693"/>
            <a:ext cx="6097218" cy="375552"/>
          </a:xfrm>
          <a:prstGeom prst="rect">
            <a:avLst/>
          </a:prstGeom>
          <a:noFill/>
        </p:spPr>
        <p:txBody>
          <a:bodyPr wrap="square">
            <a:spAutoFit/>
          </a:bodyPr>
          <a:lstStyle/>
          <a:p>
            <a:pPr marL="0" marR="0">
              <a:lnSpc>
                <a:spcPct val="107000"/>
              </a:lnSpc>
              <a:spcBef>
                <a:spcPts val="0"/>
              </a:spcBef>
              <a:spcAft>
                <a:spcPts val="800"/>
              </a:spcAft>
            </a:pPr>
            <a:r>
              <a:rPr lang="en-US" sz="18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Coach Reem (@train_nourish) | TikTok</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146" name="Picture 2" descr="Image result for facebook">
            <a:extLst>
              <a:ext uri="{FF2B5EF4-FFF2-40B4-BE49-F238E27FC236}">
                <a16:creationId xmlns="" xmlns:a16="http://schemas.microsoft.com/office/drawing/2014/main" id="{568AC5AD-5714-72E2-454E-D7991CB920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6015" y="4959706"/>
            <a:ext cx="900646" cy="77198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ticktock">
            <a:extLst>
              <a:ext uri="{FF2B5EF4-FFF2-40B4-BE49-F238E27FC236}">
                <a16:creationId xmlns="" xmlns:a16="http://schemas.microsoft.com/office/drawing/2014/main" id="{DDF5AE06-9B96-82DC-2FE8-D428442B66E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7637" y="4906904"/>
            <a:ext cx="838581" cy="8775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instagram">
            <a:extLst>
              <a:ext uri="{FF2B5EF4-FFF2-40B4-BE49-F238E27FC236}">
                <a16:creationId xmlns="" xmlns:a16="http://schemas.microsoft.com/office/drawing/2014/main" id="{E776F2EE-E4FC-55BA-222D-9FEE811A7B1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12758" y="5020436"/>
            <a:ext cx="1159196" cy="65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256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BE2AF3D-B104-516F-9156-167386D40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416" y="813617"/>
            <a:ext cx="2421342" cy="5247552"/>
          </a:xfrm>
          <a:prstGeom prst="rect">
            <a:avLst/>
          </a:prstGeom>
        </p:spPr>
      </p:pic>
      <p:pic>
        <p:nvPicPr>
          <p:cNvPr id="12" name="Picture 11">
            <a:extLst>
              <a:ext uri="{FF2B5EF4-FFF2-40B4-BE49-F238E27FC236}">
                <a16:creationId xmlns="" xmlns:a16="http://schemas.microsoft.com/office/drawing/2014/main" id="{112C9DB4-6F16-8826-521D-10E79A8D76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5566" y="813617"/>
            <a:ext cx="2391376" cy="5183505"/>
          </a:xfrm>
          <a:prstGeom prst="rect">
            <a:avLst/>
          </a:prstGeom>
        </p:spPr>
      </p:pic>
      <p:pic>
        <p:nvPicPr>
          <p:cNvPr id="13" name="Picture 12">
            <a:extLst>
              <a:ext uri="{FF2B5EF4-FFF2-40B4-BE49-F238E27FC236}">
                <a16:creationId xmlns="" xmlns:a16="http://schemas.microsoft.com/office/drawing/2014/main" id="{C1AC5B41-721F-3106-A948-69F44BA30F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750" y="845640"/>
            <a:ext cx="2391505" cy="5183505"/>
          </a:xfrm>
          <a:prstGeom prst="rect">
            <a:avLst/>
          </a:prstGeom>
        </p:spPr>
      </p:pic>
    </p:spTree>
    <p:extLst>
      <p:ext uri="{BB962C8B-B14F-4D97-AF65-F5344CB8AC3E}">
        <p14:creationId xmlns:p14="http://schemas.microsoft.com/office/powerpoint/2010/main" val="3054086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BED3713-D8D1-C51F-A236-E5A7EDF43992}"/>
            </a:ext>
          </a:extLst>
        </p:cNvPr>
        <p:cNvGrpSpPr/>
        <p:nvPr/>
      </p:nvGrpSpPr>
      <p:grpSpPr>
        <a:xfrm>
          <a:off x="0" y="0"/>
          <a:ext cx="0" cy="0"/>
          <a:chOff x="0" y="0"/>
          <a:chExt cx="0" cy="0"/>
        </a:xfrm>
      </p:grpSpPr>
      <p:pic>
        <p:nvPicPr>
          <p:cNvPr id="12" name="Picture 11">
            <a:extLst>
              <a:ext uri="{FF2B5EF4-FFF2-40B4-BE49-F238E27FC236}">
                <a16:creationId xmlns="" xmlns:a16="http://schemas.microsoft.com/office/drawing/2014/main" id="{AD4BC959-5D31-B341-DD92-3B53B555F05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722882" y="837710"/>
            <a:ext cx="2391376" cy="5182579"/>
          </a:xfrm>
          <a:prstGeom prst="rect">
            <a:avLst/>
          </a:prstGeom>
        </p:spPr>
      </p:pic>
      <p:pic>
        <p:nvPicPr>
          <p:cNvPr id="13" name="Picture 12">
            <a:extLst>
              <a:ext uri="{FF2B5EF4-FFF2-40B4-BE49-F238E27FC236}">
                <a16:creationId xmlns="" xmlns:a16="http://schemas.microsoft.com/office/drawing/2014/main" id="{24C51922-AE62-0408-CC92-EA2E05EB61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958750" y="845963"/>
            <a:ext cx="2391505" cy="5182859"/>
          </a:xfrm>
          <a:prstGeom prst="rect">
            <a:avLst/>
          </a:prstGeom>
        </p:spPr>
      </p:pic>
      <p:pic>
        <p:nvPicPr>
          <p:cNvPr id="2" name="Picture 1">
            <a:extLst>
              <a:ext uri="{FF2B5EF4-FFF2-40B4-BE49-F238E27FC236}">
                <a16:creationId xmlns="" xmlns:a16="http://schemas.microsoft.com/office/drawing/2014/main" id="{C516086C-6540-93C7-3522-C474BA54D1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63767" y="786620"/>
            <a:ext cx="2438471" cy="5284760"/>
          </a:xfrm>
          <a:prstGeom prst="rect">
            <a:avLst/>
          </a:prstGeom>
        </p:spPr>
      </p:pic>
    </p:spTree>
    <p:extLst>
      <p:ext uri="{BB962C8B-B14F-4D97-AF65-F5344CB8AC3E}">
        <p14:creationId xmlns:p14="http://schemas.microsoft.com/office/powerpoint/2010/main" val="3167755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2490C8FF-C5C9-F256-573B-F78B0AC30FBC}"/>
              </a:ext>
            </a:extLst>
          </p:cNvPr>
          <p:cNvPicPr>
            <a:picLocks noChangeAspect="1"/>
          </p:cNvPicPr>
          <p:nvPr/>
        </p:nvPicPr>
        <p:blipFill>
          <a:blip r:embed="rId2"/>
          <a:stretch>
            <a:fillRect/>
          </a:stretch>
        </p:blipFill>
        <p:spPr>
          <a:xfrm>
            <a:off x="0" y="1316940"/>
            <a:ext cx="12192000" cy="4224120"/>
          </a:xfrm>
          <a:prstGeom prst="rect">
            <a:avLst/>
          </a:prstGeom>
        </p:spPr>
      </p:pic>
    </p:spTree>
    <p:extLst>
      <p:ext uri="{BB962C8B-B14F-4D97-AF65-F5344CB8AC3E}">
        <p14:creationId xmlns:p14="http://schemas.microsoft.com/office/powerpoint/2010/main" val="1956697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EF116D1B-5749-7DBF-DF4A-160E836663C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95303" y="989381"/>
            <a:ext cx="2251406" cy="4879238"/>
          </a:xfrm>
          <a:prstGeom prst="rect">
            <a:avLst/>
          </a:prstGeom>
        </p:spPr>
      </p:pic>
      <p:pic>
        <p:nvPicPr>
          <p:cNvPr id="12" name="Picture 11">
            <a:extLst>
              <a:ext uri="{FF2B5EF4-FFF2-40B4-BE49-F238E27FC236}">
                <a16:creationId xmlns="" xmlns:a16="http://schemas.microsoft.com/office/drawing/2014/main" id="{E28B1ABD-CD1D-E0A4-DA05-D1DBB0D575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303411" y="916229"/>
            <a:ext cx="2318914" cy="5025541"/>
          </a:xfrm>
          <a:prstGeom prst="rect">
            <a:avLst/>
          </a:prstGeom>
        </p:spPr>
      </p:pic>
      <p:sp>
        <p:nvSpPr>
          <p:cNvPr id="16" name="Rectangle 15">
            <a:extLst>
              <a:ext uri="{FF2B5EF4-FFF2-40B4-BE49-F238E27FC236}">
                <a16:creationId xmlns="" xmlns:a16="http://schemas.microsoft.com/office/drawing/2014/main" id="{48E7035D-1C56-73E2-31D0-55D6C2561138}"/>
              </a:ext>
            </a:extLst>
          </p:cNvPr>
          <p:cNvSpPr/>
          <p:nvPr/>
        </p:nvSpPr>
        <p:spPr>
          <a:xfrm>
            <a:off x="7105875" y="1660849"/>
            <a:ext cx="3204403" cy="341632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Instagram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&amp;</a:t>
            </a:r>
            <a:b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5400" b="1" cap="none" spc="0" dirty="0" err="1">
                <a:ln w="9525">
                  <a:solidFill>
                    <a:schemeClr val="bg1"/>
                  </a:solidFill>
                  <a:prstDash val="solid"/>
                </a:ln>
                <a:solidFill>
                  <a:schemeClr val="tx1"/>
                </a:solidFill>
                <a:effectLst>
                  <a:outerShdw blurRad="12700" dist="38100" dir="2700000" algn="tl" rotWithShape="0">
                    <a:schemeClr val="bg1">
                      <a:lumMod val="50000"/>
                    </a:schemeClr>
                  </a:outerShdw>
                </a:effectLst>
              </a:rPr>
              <a:t>TickTock</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b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Screens</a:t>
            </a:r>
          </a:p>
        </p:txBody>
      </p:sp>
    </p:spTree>
    <p:extLst>
      <p:ext uri="{BB962C8B-B14F-4D97-AF65-F5344CB8AC3E}">
        <p14:creationId xmlns:p14="http://schemas.microsoft.com/office/powerpoint/2010/main" val="2191925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134C91C3-ED18-C201-6BA4-3B3443A4E6FB}"/>
              </a:ext>
            </a:extLst>
          </p:cNvPr>
          <p:cNvSpPr/>
          <p:nvPr/>
        </p:nvSpPr>
        <p:spPr>
          <a:xfrm>
            <a:off x="1110149" y="926394"/>
            <a:ext cx="4938853"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Sponsored Ads :</a:t>
            </a:r>
          </a:p>
        </p:txBody>
      </p:sp>
      <p:sp>
        <p:nvSpPr>
          <p:cNvPr id="12" name="Rectangle 11">
            <a:extLst>
              <a:ext uri="{FF2B5EF4-FFF2-40B4-BE49-F238E27FC236}">
                <a16:creationId xmlns="" xmlns:a16="http://schemas.microsoft.com/office/drawing/2014/main" id="{A567B875-1284-5EA1-E2D2-9072EC96C895}"/>
              </a:ext>
            </a:extLst>
          </p:cNvPr>
          <p:cNvSpPr/>
          <p:nvPr/>
        </p:nvSpPr>
        <p:spPr>
          <a:xfrm>
            <a:off x="1628519" y="2111456"/>
            <a:ext cx="2962655" cy="1754326"/>
          </a:xfrm>
          <a:prstGeom prst="rect">
            <a:avLst/>
          </a:prstGeom>
          <a:noFill/>
        </p:spPr>
        <p:txBody>
          <a:bodyPr wrap="square" lIns="91440" tIns="45720" rIns="91440" bIns="45720">
            <a:spAutoFit/>
          </a:bodyPr>
          <a:lstStyle/>
          <a:p>
            <a:pPr algn="ctr"/>
            <a:r>
              <a:rPr lang="en-US" sz="3600" b="1" dirty="0">
                <a:ln w="22225">
                  <a:solidFill>
                    <a:schemeClr val="accent2"/>
                  </a:solidFill>
                  <a:prstDash val="solid"/>
                </a:ln>
                <a:solidFill>
                  <a:schemeClr val="accent2">
                    <a:lumMod val="40000"/>
                    <a:lumOff val="60000"/>
                  </a:schemeClr>
                </a:solidFill>
              </a:rPr>
              <a:t> 1. Paid Post</a:t>
            </a:r>
          </a:p>
          <a:p>
            <a:pPr algn="ctr"/>
            <a:endParaRPr lang="en-US" sz="3600" b="1" dirty="0">
              <a:ln w="22225">
                <a:solidFill>
                  <a:schemeClr val="accent2"/>
                </a:solidFill>
                <a:prstDash val="solid"/>
              </a:ln>
              <a:solidFill>
                <a:schemeClr val="accent2">
                  <a:lumMod val="40000"/>
                  <a:lumOff val="60000"/>
                </a:schemeClr>
              </a:solidFill>
            </a:endParaRPr>
          </a:p>
          <a:p>
            <a:pPr algn="ctr"/>
            <a:r>
              <a:rPr lang="en-US" sz="3600" b="1" dirty="0">
                <a:ln w="22225">
                  <a:solidFill>
                    <a:schemeClr val="accent2"/>
                  </a:solidFill>
                  <a:prstDash val="solid"/>
                </a:ln>
                <a:solidFill>
                  <a:schemeClr val="accent2">
                    <a:lumMod val="40000"/>
                    <a:lumOff val="60000"/>
                  </a:schemeClr>
                </a:solidFill>
              </a:rPr>
              <a:t>2. Paid video</a:t>
            </a:r>
            <a:endParaRPr lang="en-US" sz="5400" b="1" dirty="0">
              <a:ln w="22225">
                <a:solidFill>
                  <a:schemeClr val="accent2"/>
                </a:solidFill>
                <a:prstDash val="solid"/>
              </a:ln>
              <a:solidFill>
                <a:schemeClr val="accent2">
                  <a:lumMod val="40000"/>
                  <a:lumOff val="60000"/>
                </a:schemeClr>
              </a:solidFill>
            </a:endParaRPr>
          </a:p>
        </p:txBody>
      </p:sp>
      <p:pic>
        <p:nvPicPr>
          <p:cNvPr id="14" name="Picture 13">
            <a:extLst>
              <a:ext uri="{FF2B5EF4-FFF2-40B4-BE49-F238E27FC236}">
                <a16:creationId xmlns="" xmlns:a16="http://schemas.microsoft.com/office/drawing/2014/main" id="{8A54E393-76D9-5F0B-E6AA-E2890D48E6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841248"/>
            <a:ext cx="2334731" cy="5054898"/>
          </a:xfrm>
          <a:prstGeom prst="rect">
            <a:avLst/>
          </a:prstGeom>
        </p:spPr>
      </p:pic>
      <p:pic>
        <p:nvPicPr>
          <p:cNvPr id="16" name="Picture 15">
            <a:extLst>
              <a:ext uri="{FF2B5EF4-FFF2-40B4-BE49-F238E27FC236}">
                <a16:creationId xmlns="" xmlns:a16="http://schemas.microsoft.com/office/drawing/2014/main" id="{E38982D4-8849-0404-D686-ADFE7C9EEA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6637" y="859234"/>
            <a:ext cx="2334730" cy="5054895"/>
          </a:xfrm>
          <a:prstGeom prst="rect">
            <a:avLst/>
          </a:prstGeom>
        </p:spPr>
      </p:pic>
    </p:spTree>
    <p:extLst>
      <p:ext uri="{BB962C8B-B14F-4D97-AF65-F5344CB8AC3E}">
        <p14:creationId xmlns:p14="http://schemas.microsoft.com/office/powerpoint/2010/main" val="1994246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D3407AAC-7E6F-B22E-845D-585CBE290B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2599" y="775411"/>
            <a:ext cx="2450423" cy="5307178"/>
          </a:xfrm>
          <a:prstGeom prst="rect">
            <a:avLst/>
          </a:prstGeom>
        </p:spPr>
      </p:pic>
      <p:pic>
        <p:nvPicPr>
          <p:cNvPr id="10" name="Picture 9">
            <a:extLst>
              <a:ext uri="{FF2B5EF4-FFF2-40B4-BE49-F238E27FC236}">
                <a16:creationId xmlns="" xmlns:a16="http://schemas.microsoft.com/office/drawing/2014/main" id="{47DC6DDD-2AFA-95D0-F729-FDC8725BE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341" y="775411"/>
            <a:ext cx="2449467" cy="5307178"/>
          </a:xfrm>
          <a:prstGeom prst="rect">
            <a:avLst/>
          </a:prstGeom>
        </p:spPr>
      </p:pic>
      <p:pic>
        <p:nvPicPr>
          <p:cNvPr id="12" name="Picture 11">
            <a:extLst>
              <a:ext uri="{FF2B5EF4-FFF2-40B4-BE49-F238E27FC236}">
                <a16:creationId xmlns="" xmlns:a16="http://schemas.microsoft.com/office/drawing/2014/main" id="{62341AE8-AD1C-A83D-B926-91D7DA8A86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9127" y="936190"/>
            <a:ext cx="3007074" cy="4853789"/>
          </a:xfrm>
          <a:prstGeom prst="rect">
            <a:avLst/>
          </a:prstGeom>
        </p:spPr>
      </p:pic>
    </p:spTree>
    <p:extLst>
      <p:ext uri="{BB962C8B-B14F-4D97-AF65-F5344CB8AC3E}">
        <p14:creationId xmlns:p14="http://schemas.microsoft.com/office/powerpoint/2010/main" val="1397259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126A555A-4441-4E3E-5F18-95B60376D3D7}"/>
            </a:ext>
          </a:extLst>
        </p:cNvPr>
        <p:cNvGrpSpPr/>
        <p:nvPr/>
      </p:nvGrpSpPr>
      <p:grpSpPr>
        <a:xfrm>
          <a:off x="0" y="0"/>
          <a:ext cx="0" cy="0"/>
          <a:chOff x="0" y="0"/>
          <a:chExt cx="0" cy="0"/>
        </a:xfrm>
      </p:grpSpPr>
      <p:sp>
        <p:nvSpPr>
          <p:cNvPr id="11" name="Rectangle 10">
            <a:extLst>
              <a:ext uri="{FF2B5EF4-FFF2-40B4-BE49-F238E27FC236}">
                <a16:creationId xmlns="" xmlns:a16="http://schemas.microsoft.com/office/drawing/2014/main" id="{8033F2C2-4B8C-A733-AF9D-8909ED42C0E1}"/>
              </a:ext>
            </a:extLst>
          </p:cNvPr>
          <p:cNvSpPr/>
          <p:nvPr/>
        </p:nvSpPr>
        <p:spPr>
          <a:xfrm>
            <a:off x="1210634" y="2074880"/>
            <a:ext cx="2454282" cy="1323439"/>
          </a:xfrm>
          <a:prstGeom prst="rect">
            <a:avLst/>
          </a:prstGeom>
          <a:noFill/>
        </p:spPr>
        <p:txBody>
          <a:bodyPr wrap="square" lIns="91440" tIns="45720" rIns="91440" bIns="45720">
            <a:spAutoFit/>
          </a:bodyPr>
          <a:lstStyle/>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Campaign </a:t>
            </a:r>
          </a:p>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Screens</a:t>
            </a:r>
          </a:p>
        </p:txBody>
      </p:sp>
      <p:pic>
        <p:nvPicPr>
          <p:cNvPr id="14" name="Picture 13">
            <a:extLst>
              <a:ext uri="{FF2B5EF4-FFF2-40B4-BE49-F238E27FC236}">
                <a16:creationId xmlns="" xmlns:a16="http://schemas.microsoft.com/office/drawing/2014/main" id="{51AF835D-4971-37B7-8B9F-607248F7ED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64838" y="1911096"/>
            <a:ext cx="7135156" cy="3430829"/>
          </a:xfrm>
          <a:prstGeom prst="rect">
            <a:avLst/>
          </a:prstGeom>
        </p:spPr>
      </p:pic>
    </p:spTree>
    <p:extLst>
      <p:ext uri="{BB962C8B-B14F-4D97-AF65-F5344CB8AC3E}">
        <p14:creationId xmlns:p14="http://schemas.microsoft.com/office/powerpoint/2010/main" val="1588495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ed dots on a black background&#10;&#10;Description automatically generated">
            <a:extLst>
              <a:ext uri="{FF2B5EF4-FFF2-40B4-BE49-F238E27FC236}">
                <a16:creationId xmlns="" xmlns:a16="http://schemas.microsoft.com/office/drawing/2014/main" id="{CB7CF9BA-0555-77A5-F846-DD80196DE035}"/>
              </a:ext>
            </a:extLst>
          </p:cNvPr>
          <p:cNvPicPr>
            <a:picLocks noGrp="1" noChangeAspect="1"/>
          </p:cNvPicPr>
          <p:nvPr>
            <p:ph sz="half" idx="14"/>
          </p:nvPr>
        </p:nvPicPr>
        <p:blipFill>
          <a:blip r:embed="rId2"/>
          <a:stretch>
            <a:fillRect/>
          </a:stretch>
        </p:blipFill>
        <p:spPr>
          <a:xfrm>
            <a:off x="893504" y="787543"/>
            <a:ext cx="8437789" cy="1333500"/>
          </a:xfrm>
        </p:spPr>
      </p:pic>
      <p:graphicFrame>
        <p:nvGraphicFramePr>
          <p:cNvPr id="10" name="Table 9">
            <a:extLst>
              <a:ext uri="{FF2B5EF4-FFF2-40B4-BE49-F238E27FC236}">
                <a16:creationId xmlns="" xmlns:a16="http://schemas.microsoft.com/office/drawing/2014/main" id="{9779F1A2-7AFC-1DF8-8C40-CD3036D05938}"/>
              </a:ext>
            </a:extLst>
          </p:cNvPr>
          <p:cNvGraphicFramePr>
            <a:graphicFrameLocks noGrp="1"/>
          </p:cNvGraphicFramePr>
          <p:nvPr>
            <p:extLst>
              <p:ext uri="{D42A27DB-BD31-4B8C-83A1-F6EECF244321}">
                <p14:modId xmlns:p14="http://schemas.microsoft.com/office/powerpoint/2010/main" val="3351555714"/>
              </p:ext>
            </p:extLst>
          </p:nvPr>
        </p:nvGraphicFramePr>
        <p:xfrm>
          <a:off x="2534816" y="2029408"/>
          <a:ext cx="8384155" cy="4047788"/>
        </p:xfrm>
        <a:graphic>
          <a:graphicData uri="http://schemas.openxmlformats.org/drawingml/2006/table">
            <a:tbl>
              <a:tblPr firstRow="1" firstCol="1" bandRow="1">
                <a:tableStyleId>{8A107856-5554-42FB-B03E-39F5DBC370BA}</a:tableStyleId>
              </a:tblPr>
              <a:tblGrid>
                <a:gridCol w="1984586">
                  <a:extLst>
                    <a:ext uri="{9D8B030D-6E8A-4147-A177-3AD203B41FA5}">
                      <a16:colId xmlns="" xmlns:a16="http://schemas.microsoft.com/office/drawing/2014/main" val="1441403161"/>
                    </a:ext>
                  </a:extLst>
                </a:gridCol>
                <a:gridCol w="2114015">
                  <a:extLst>
                    <a:ext uri="{9D8B030D-6E8A-4147-A177-3AD203B41FA5}">
                      <a16:colId xmlns="" xmlns:a16="http://schemas.microsoft.com/office/drawing/2014/main" val="3538194286"/>
                    </a:ext>
                  </a:extLst>
                </a:gridCol>
                <a:gridCol w="2171539">
                  <a:extLst>
                    <a:ext uri="{9D8B030D-6E8A-4147-A177-3AD203B41FA5}">
                      <a16:colId xmlns="" xmlns:a16="http://schemas.microsoft.com/office/drawing/2014/main" val="1444500353"/>
                    </a:ext>
                  </a:extLst>
                </a:gridCol>
                <a:gridCol w="2114015">
                  <a:extLst>
                    <a:ext uri="{9D8B030D-6E8A-4147-A177-3AD203B41FA5}">
                      <a16:colId xmlns="" xmlns:a16="http://schemas.microsoft.com/office/drawing/2014/main" val="1732820375"/>
                    </a:ext>
                  </a:extLst>
                </a:gridCol>
              </a:tblGrid>
              <a:tr h="455223">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en-US" sz="1400" b="1" kern="100" dirty="0">
                          <a:solidFill>
                            <a:srgbClr val="FF0000"/>
                          </a:solidFill>
                          <a:effectLst/>
                        </a:rPr>
                        <a:t>Feature </a:t>
                      </a:r>
                      <a:endParaRPr lang="en-US" b="1">
                        <a:solidFill>
                          <a:srgbClr val="FF0000"/>
                        </a:solidFill>
                        <a:effectLst/>
                      </a:endParaRPr>
                    </a:p>
                  </a:txBody>
                  <a:tcPr marL="0" marR="0" marT="0" marB="0" anchor="ctr"/>
                </a:tc>
                <a:tc>
                  <a:txBody>
                    <a:bodyPr/>
                    <a:lstStyle/>
                    <a:p>
                      <a:pPr marL="0" marR="0" algn="ctr" rtl="0">
                        <a:lnSpc>
                          <a:spcPct val="150000"/>
                        </a:lnSpc>
                      </a:pPr>
                      <a:r>
                        <a:rPr lang="en-US" sz="1400" b="1" kern="100" dirty="0">
                          <a:solidFill>
                            <a:srgbClr val="FF0000"/>
                          </a:solidFill>
                          <a:effectLst/>
                        </a:rPr>
                        <a:t>Advantage </a:t>
                      </a:r>
                      <a:endParaRPr lang="en-US" b="1">
                        <a:solidFill>
                          <a:srgbClr val="FF0000"/>
                        </a:solidFill>
                        <a:effectLst/>
                      </a:endParaRPr>
                    </a:p>
                  </a:txBody>
                  <a:tcPr marL="0" marR="0" marT="0" marB="0" anchor="ctr"/>
                </a:tc>
                <a:tc>
                  <a:txBody>
                    <a:bodyPr/>
                    <a:lstStyle/>
                    <a:p>
                      <a:pPr marL="0" marR="0" algn="ctr" rtl="0">
                        <a:lnSpc>
                          <a:spcPct val="150000"/>
                        </a:lnSpc>
                      </a:pPr>
                      <a:r>
                        <a:rPr lang="en-US" sz="1400" b="1" kern="100" dirty="0">
                          <a:solidFill>
                            <a:srgbClr val="FF0000"/>
                          </a:solidFill>
                          <a:effectLst/>
                        </a:rPr>
                        <a:t>Benefit </a:t>
                      </a:r>
                      <a:endParaRPr lang="en-US" b="1">
                        <a:solidFill>
                          <a:srgbClr val="FF0000"/>
                        </a:solidFill>
                        <a:effectLst/>
                      </a:endParaRPr>
                    </a:p>
                  </a:txBody>
                  <a:tcPr marL="0" marR="0" marT="0" marB="0" anchor="ctr"/>
                </a:tc>
                <a:extLst>
                  <a:ext uri="{0D108BD9-81ED-4DB2-BD59-A6C34878D82A}">
                    <a16:rowId xmlns="" xmlns:a16="http://schemas.microsoft.com/office/drawing/2014/main" val="1428910303"/>
                  </a:ext>
                </a:extLst>
              </a:tr>
              <a:tr h="479829">
                <a:tc>
                  <a:txBody>
                    <a:bodyPr/>
                    <a:lstStyle/>
                    <a:p>
                      <a:pPr marL="0" marR="0" algn="l" rtl="0">
                        <a:lnSpc>
                          <a:spcPct val="150000"/>
                        </a:lnSpc>
                      </a:pPr>
                      <a:r>
                        <a:rPr lang="en-US" sz="1200" kern="100" dirty="0">
                          <a:solidFill>
                            <a:srgbClr val="000000"/>
                          </a:solidFill>
                          <a:effectLst/>
                        </a:rPr>
                        <a:t>Nourishment Systems</a:t>
                      </a:r>
                      <a:endParaRPr lang="en-US" dirty="0">
                        <a:effectLst/>
                      </a:endParaRPr>
                    </a:p>
                  </a:txBody>
                  <a:tcPr marL="0" marR="0" marT="0" marB="0" anchor="ctr"/>
                </a:tc>
                <a:tc>
                  <a:txBody>
                    <a:bodyPr/>
                    <a:lstStyle/>
                    <a:p>
                      <a:pPr marL="0" marR="0" algn="ctr" rtl="1">
                        <a:lnSpc>
                          <a:spcPct val="150000"/>
                        </a:lnSpc>
                      </a:pPr>
                      <a:r>
                        <a:rPr lang="ar-EG" sz="1400" kern="100" dirty="0">
                          <a:solidFill>
                            <a:srgbClr val="000000"/>
                          </a:solidFill>
                          <a:effectLst/>
                        </a:rPr>
                        <a:t>انظمه تغذية للنحافة</a:t>
                      </a:r>
                      <a:endParaRPr lang="ar-EG" dirty="0">
                        <a:effectLst/>
                      </a:endParaRPr>
                    </a:p>
                  </a:txBody>
                  <a:tcPr marL="0" marR="0" marT="0" marB="0" anchor="ctr"/>
                </a:tc>
                <a:tc>
                  <a:txBody>
                    <a:bodyPr/>
                    <a:lstStyle/>
                    <a:p>
                      <a:pPr marL="0" marR="0" algn="ctr" rtl="1">
                        <a:lnSpc>
                          <a:spcPct val="150000"/>
                        </a:lnSpc>
                      </a:pPr>
                      <a:r>
                        <a:rPr lang="ar-SA" sz="1400" kern="100" dirty="0">
                          <a:solidFill>
                            <a:srgbClr val="000000"/>
                          </a:solidFill>
                          <a:effectLst/>
                        </a:rPr>
                        <a:t>الوصول للوزن المناسب</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صحه وثقه ووزت احسن</a:t>
                      </a:r>
                      <a:endParaRPr lang="ar-SA" dirty="0">
                        <a:effectLst/>
                      </a:endParaRPr>
                    </a:p>
                  </a:txBody>
                  <a:tcPr marL="0" marR="0" marT="0" marB="0" anchor="ctr"/>
                </a:tc>
                <a:extLst>
                  <a:ext uri="{0D108BD9-81ED-4DB2-BD59-A6C34878D82A}">
                    <a16:rowId xmlns="" xmlns:a16="http://schemas.microsoft.com/office/drawing/2014/main" val="3109036496"/>
                  </a:ext>
                </a:extLst>
              </a:tr>
              <a:tr h="455223">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EG" sz="1400" kern="100" dirty="0">
                          <a:solidFill>
                            <a:srgbClr val="000000"/>
                          </a:solidFill>
                          <a:effectLst/>
                        </a:rPr>
                        <a:t>انظمه تغذية </a:t>
                      </a:r>
                      <a:r>
                        <a:rPr lang="ar-EG" sz="1400" kern="100" err="1">
                          <a:solidFill>
                            <a:srgbClr val="000000"/>
                          </a:solidFill>
                          <a:effectLst/>
                        </a:rPr>
                        <a:t>للسمنه</a:t>
                      </a:r>
                      <a:endParaRPr lang="ar-EG" err="1">
                        <a:effectLst/>
                      </a:endParaRPr>
                    </a:p>
                  </a:txBody>
                  <a:tcPr marL="0" marR="0" marT="0" marB="0" anchor="ctr"/>
                </a:tc>
                <a:tc>
                  <a:txBody>
                    <a:bodyPr/>
                    <a:lstStyle/>
                    <a:p>
                      <a:pPr marL="0" marR="0" algn="ctr" rtl="1">
                        <a:lnSpc>
                          <a:spcPct val="150000"/>
                        </a:lnSpc>
                      </a:pPr>
                      <a:r>
                        <a:rPr lang="ar-SA" sz="1400" kern="100" dirty="0">
                          <a:solidFill>
                            <a:srgbClr val="000000"/>
                          </a:solidFill>
                          <a:effectLst/>
                        </a:rPr>
                        <a:t>الوصول للوزن المناسب</a:t>
                      </a:r>
                      <a:endParaRPr lang="ar-SA" dirty="0">
                        <a:effectLst/>
                      </a:endParaRPr>
                    </a:p>
                  </a:txBody>
                  <a:tcPr marL="0" marR="0" marT="0" marB="0" anchor="ctr"/>
                </a:tc>
                <a:tc>
                  <a:txBody>
                    <a:bodyPr/>
                    <a:lstStyle/>
                    <a:p>
                      <a:pPr marL="0" marR="0" algn="ctr" rtl="0">
                        <a:lnSpc>
                          <a:spcPct val="150000"/>
                        </a:lnSpc>
                      </a:pPr>
                      <a:r>
                        <a:rPr lang="ar-EG" sz="1400" kern="100" dirty="0">
                          <a:solidFill>
                            <a:srgbClr val="000000"/>
                          </a:solidFill>
                          <a:effectLst/>
                        </a:rPr>
                        <a:t>التخلص من الجوع </a:t>
                      </a:r>
                      <a:r>
                        <a:rPr lang="ar-EG" sz="1400" kern="100" err="1">
                          <a:solidFill>
                            <a:srgbClr val="000000"/>
                          </a:solidFill>
                          <a:effectLst/>
                        </a:rPr>
                        <a:t>العاطفى</a:t>
                      </a:r>
                      <a:endParaRPr lang="ar-EG" err="1">
                        <a:effectLst/>
                      </a:endParaRPr>
                    </a:p>
                  </a:txBody>
                  <a:tcPr marL="0" marR="0" marT="0" marB="0" anchor="ctr"/>
                </a:tc>
                <a:extLst>
                  <a:ext uri="{0D108BD9-81ED-4DB2-BD59-A6C34878D82A}">
                    <a16:rowId xmlns="" xmlns:a16="http://schemas.microsoft.com/office/drawing/2014/main" val="1477401627"/>
                  </a:ext>
                </a:extLst>
              </a:tr>
              <a:tr h="553649">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EG" sz="1400" kern="100" dirty="0">
                          <a:solidFill>
                            <a:srgbClr val="000000"/>
                          </a:solidFill>
                          <a:effectLst/>
                        </a:rPr>
                        <a:t>انظمه تغذية لمرضى حساسية الطعام</a:t>
                      </a:r>
                      <a:endParaRPr lang="ar-EG" dirty="0">
                        <a:effectLst/>
                      </a:endParaRPr>
                    </a:p>
                  </a:txBody>
                  <a:tcPr marL="0" marR="0" marT="0" marB="0" anchor="ctr"/>
                </a:tc>
                <a:tc>
                  <a:txBody>
                    <a:bodyPr/>
                    <a:lstStyle/>
                    <a:p>
                      <a:pPr marL="0" marR="0" algn="ctr" rtl="1">
                        <a:lnSpc>
                          <a:spcPct val="150000"/>
                        </a:lnSpc>
                      </a:pPr>
                      <a:r>
                        <a:rPr lang="ar-SA" sz="1400" kern="100" dirty="0">
                          <a:solidFill>
                            <a:srgbClr val="000000"/>
                          </a:solidFill>
                          <a:effectLst/>
                        </a:rPr>
                        <a:t>تنوع اطعمه امن واكلات مناسبة</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التخلص من متاعب حساسية الطعام</a:t>
                      </a:r>
                      <a:endParaRPr lang="ar-SA" dirty="0">
                        <a:effectLst/>
                      </a:endParaRPr>
                    </a:p>
                  </a:txBody>
                  <a:tcPr marL="0" marR="0" marT="0" marB="0" anchor="ctr"/>
                </a:tc>
                <a:extLst>
                  <a:ext uri="{0D108BD9-81ED-4DB2-BD59-A6C34878D82A}">
                    <a16:rowId xmlns="" xmlns:a16="http://schemas.microsoft.com/office/drawing/2014/main" val="241381647"/>
                  </a:ext>
                </a:extLst>
              </a:tr>
              <a:tr h="701288">
                <a:tc>
                  <a:txBody>
                    <a:bodyPr/>
                    <a:lstStyle/>
                    <a:p>
                      <a:pPr marL="0" marR="0" algn="l" rtl="0">
                        <a:lnSpc>
                          <a:spcPct val="150000"/>
                        </a:lnSpc>
                      </a:pPr>
                      <a:r>
                        <a:rPr lang="en-US" sz="1200" kern="100" dirty="0">
                          <a:solidFill>
                            <a:srgbClr val="000000"/>
                          </a:solidFill>
                          <a:effectLst/>
                        </a:rPr>
                        <a:t>Training Systems</a:t>
                      </a:r>
                      <a:endParaRPr lang="en-US"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أنظمة رياضية متنوعة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انظمه متخصصه </a:t>
                      </a:r>
                      <a:r>
                        <a:rPr lang="ar-SA" sz="1400" kern="100" dirty="0" err="1">
                          <a:solidFill>
                            <a:srgbClr val="000000"/>
                          </a:solidFill>
                          <a:effectLst/>
                        </a:rPr>
                        <a:t>بناءا</a:t>
                      </a:r>
                      <a:r>
                        <a:rPr lang="ar-SA" sz="1400" kern="100" dirty="0">
                          <a:solidFill>
                            <a:srgbClr val="000000"/>
                          </a:solidFill>
                          <a:effectLst/>
                        </a:rPr>
                        <a:t> على الاحتياجات الفردية</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ثقه والوصول للهدف والحصول على جسم صحى</a:t>
                      </a:r>
                      <a:endParaRPr lang="ar-SA" dirty="0">
                        <a:effectLst/>
                      </a:endParaRPr>
                    </a:p>
                  </a:txBody>
                  <a:tcPr marL="0" marR="0" marT="0" marB="0" anchor="ctr"/>
                </a:tc>
                <a:extLst>
                  <a:ext uri="{0D108BD9-81ED-4DB2-BD59-A6C34878D82A}">
                    <a16:rowId xmlns="" xmlns:a16="http://schemas.microsoft.com/office/drawing/2014/main" val="1021347735"/>
                  </a:ext>
                </a:extLst>
              </a:tr>
              <a:tr h="701288">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الاكلات المصاحبة للتمارين قبل وبعد التمرين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حصول على مصادر طاقة وبناء العضلات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الحصول على أداء افضل </a:t>
                      </a:r>
                      <a:endParaRPr lang="ar-SA" dirty="0">
                        <a:effectLst/>
                      </a:endParaRPr>
                    </a:p>
                  </a:txBody>
                  <a:tcPr marL="0" marR="0" marT="0" marB="0" anchor="ctr"/>
                </a:tc>
                <a:extLst>
                  <a:ext uri="{0D108BD9-81ED-4DB2-BD59-A6C34878D82A}">
                    <a16:rowId xmlns="" xmlns:a16="http://schemas.microsoft.com/office/drawing/2014/main" val="3794884848"/>
                  </a:ext>
                </a:extLst>
              </a:tr>
              <a:tr h="701288">
                <a:tc>
                  <a:txBody>
                    <a:bodyPr/>
                    <a:lstStyle/>
                    <a:p>
                      <a:pPr marL="0" marR="0" algn="l" rtl="0">
                        <a:lnSpc>
                          <a:spcPct val="150000"/>
                        </a:lnSpc>
                      </a:pPr>
                      <a:endParaRPr lang="en-US"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انظمه تمارين لتجنب الاصابات</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الوصول للهدف بشكل اسرع وبدون مخاطر </a:t>
                      </a:r>
                      <a:endParaRPr lang="ar-SA" dirty="0">
                        <a:effectLst/>
                      </a:endParaRPr>
                    </a:p>
                  </a:txBody>
                  <a:tcPr marL="0" marR="0" marT="0" marB="0" anchor="ctr"/>
                </a:tc>
                <a:tc>
                  <a:txBody>
                    <a:bodyPr/>
                    <a:lstStyle/>
                    <a:p>
                      <a:pPr marL="0" marR="0" algn="ctr" rtl="0">
                        <a:lnSpc>
                          <a:spcPct val="150000"/>
                        </a:lnSpc>
                      </a:pPr>
                      <a:r>
                        <a:rPr lang="ar-SA" sz="1400" kern="100" dirty="0">
                          <a:solidFill>
                            <a:srgbClr val="000000"/>
                          </a:solidFill>
                          <a:effectLst/>
                        </a:rPr>
                        <a:t>الحفاظ على الجسم والعضلات </a:t>
                      </a:r>
                      <a:endParaRPr lang="ar-SA" dirty="0">
                        <a:effectLst/>
                      </a:endParaRPr>
                    </a:p>
                  </a:txBody>
                  <a:tcPr marL="0" marR="0" marT="0" marB="0" anchor="ctr"/>
                </a:tc>
                <a:extLst>
                  <a:ext uri="{0D108BD9-81ED-4DB2-BD59-A6C34878D82A}">
                    <a16:rowId xmlns="" xmlns:a16="http://schemas.microsoft.com/office/drawing/2014/main" val="2108801254"/>
                  </a:ext>
                </a:extLst>
              </a:tr>
            </a:tbl>
          </a:graphicData>
        </a:graphic>
      </p:graphicFrame>
    </p:spTree>
    <p:extLst>
      <p:ext uri="{BB962C8B-B14F-4D97-AF65-F5344CB8AC3E}">
        <p14:creationId xmlns:p14="http://schemas.microsoft.com/office/powerpoint/2010/main" val="2193734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1A4B89A-5C59-33DC-5FAE-BC05236D6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3425"/>
            <a:ext cx="12192000" cy="5391150"/>
          </a:xfrm>
          <a:prstGeom prst="rect">
            <a:avLst/>
          </a:prstGeom>
        </p:spPr>
      </p:pic>
    </p:spTree>
    <p:extLst>
      <p:ext uri="{BB962C8B-B14F-4D97-AF65-F5344CB8AC3E}">
        <p14:creationId xmlns:p14="http://schemas.microsoft.com/office/powerpoint/2010/main" val="838720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EB8C7DC1-8D54-9FD5-7281-E974E9FE3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187"/>
            <a:ext cx="12192000" cy="5381625"/>
          </a:xfrm>
          <a:prstGeom prst="rect">
            <a:avLst/>
          </a:prstGeom>
        </p:spPr>
      </p:pic>
    </p:spTree>
    <p:extLst>
      <p:ext uri="{BB962C8B-B14F-4D97-AF65-F5344CB8AC3E}">
        <p14:creationId xmlns:p14="http://schemas.microsoft.com/office/powerpoint/2010/main" val="1133817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60E7C6DB-DAE2-58C0-DD6E-DC6E0EE92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187"/>
            <a:ext cx="12192000" cy="5381625"/>
          </a:xfrm>
          <a:prstGeom prst="rect">
            <a:avLst/>
          </a:prstGeom>
        </p:spPr>
      </p:pic>
    </p:spTree>
    <p:extLst>
      <p:ext uri="{BB962C8B-B14F-4D97-AF65-F5344CB8AC3E}">
        <p14:creationId xmlns:p14="http://schemas.microsoft.com/office/powerpoint/2010/main" val="3536159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60830E7E-88B1-DCDE-E612-F2F640E171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950"/>
            <a:ext cx="12192000" cy="5372100"/>
          </a:xfrm>
          <a:prstGeom prst="rect">
            <a:avLst/>
          </a:prstGeom>
        </p:spPr>
      </p:pic>
    </p:spTree>
    <p:extLst>
      <p:ext uri="{BB962C8B-B14F-4D97-AF65-F5344CB8AC3E}">
        <p14:creationId xmlns:p14="http://schemas.microsoft.com/office/powerpoint/2010/main" val="1562275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82CCAA9-24E1-F40C-E187-42AF934DDB25}"/>
            </a:ext>
          </a:extLst>
        </p:cNvPr>
        <p:cNvGrpSpPr/>
        <p:nvPr/>
      </p:nvGrpSpPr>
      <p:grpSpPr>
        <a:xfrm>
          <a:off x="0" y="0"/>
          <a:ext cx="0" cy="0"/>
          <a:chOff x="0" y="0"/>
          <a:chExt cx="0" cy="0"/>
        </a:xfrm>
      </p:grpSpPr>
      <p:pic>
        <p:nvPicPr>
          <p:cNvPr id="6" name="Picture 5">
            <a:extLst>
              <a:ext uri="{FF2B5EF4-FFF2-40B4-BE49-F238E27FC236}">
                <a16:creationId xmlns="" xmlns:a16="http://schemas.microsoft.com/office/drawing/2014/main" id="{5CA3EE80-E951-4526-ED15-D48DBCF5B3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1" y="742950"/>
            <a:ext cx="12148918" cy="5372100"/>
          </a:xfrm>
          <a:prstGeom prst="rect">
            <a:avLst/>
          </a:prstGeom>
        </p:spPr>
      </p:pic>
    </p:spTree>
    <p:extLst>
      <p:ext uri="{BB962C8B-B14F-4D97-AF65-F5344CB8AC3E}">
        <p14:creationId xmlns:p14="http://schemas.microsoft.com/office/powerpoint/2010/main" val="1224515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3397CA1-0B61-71A5-4216-2D8C2060E67B}"/>
            </a:ext>
          </a:extLst>
        </p:cNvPr>
        <p:cNvGrpSpPr/>
        <p:nvPr/>
      </p:nvGrpSpPr>
      <p:grpSpPr>
        <a:xfrm>
          <a:off x="0" y="0"/>
          <a:ext cx="0" cy="0"/>
          <a:chOff x="0" y="0"/>
          <a:chExt cx="0" cy="0"/>
        </a:xfrm>
      </p:grpSpPr>
      <p:pic>
        <p:nvPicPr>
          <p:cNvPr id="6" name="Picture 5">
            <a:extLst>
              <a:ext uri="{FF2B5EF4-FFF2-40B4-BE49-F238E27FC236}">
                <a16:creationId xmlns="" xmlns:a16="http://schemas.microsoft.com/office/drawing/2014/main" id="{21B646B6-6D74-1399-83AB-E0B2E7A23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1" y="747696"/>
            <a:ext cx="12148918" cy="5362608"/>
          </a:xfrm>
          <a:prstGeom prst="rect">
            <a:avLst/>
          </a:prstGeom>
        </p:spPr>
      </p:pic>
    </p:spTree>
    <p:extLst>
      <p:ext uri="{BB962C8B-B14F-4D97-AF65-F5344CB8AC3E}">
        <p14:creationId xmlns:p14="http://schemas.microsoft.com/office/powerpoint/2010/main" val="702020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00C5997-A766-8197-3AE5-0B7359D9F048}"/>
            </a:ext>
          </a:extLst>
        </p:cNvPr>
        <p:cNvGrpSpPr/>
        <p:nvPr/>
      </p:nvGrpSpPr>
      <p:grpSpPr>
        <a:xfrm>
          <a:off x="0" y="0"/>
          <a:ext cx="0" cy="0"/>
          <a:chOff x="0" y="0"/>
          <a:chExt cx="0" cy="0"/>
        </a:xfrm>
      </p:grpSpPr>
      <p:pic>
        <p:nvPicPr>
          <p:cNvPr id="6" name="Picture 5">
            <a:extLst>
              <a:ext uri="{FF2B5EF4-FFF2-40B4-BE49-F238E27FC236}">
                <a16:creationId xmlns="" xmlns:a16="http://schemas.microsoft.com/office/drawing/2014/main" id="{90AF49C2-2D30-D664-AB34-AB0FC04DD1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541" y="747696"/>
            <a:ext cx="12148917" cy="5362608"/>
          </a:xfrm>
          <a:prstGeom prst="rect">
            <a:avLst/>
          </a:prstGeom>
        </p:spPr>
      </p:pic>
    </p:spTree>
    <p:extLst>
      <p:ext uri="{BB962C8B-B14F-4D97-AF65-F5344CB8AC3E}">
        <p14:creationId xmlns:p14="http://schemas.microsoft.com/office/powerpoint/2010/main" val="1650889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AB2787B-1549-6059-E609-000282201DE2}"/>
            </a:ext>
          </a:extLst>
        </p:cNvPr>
        <p:cNvGrpSpPr/>
        <p:nvPr/>
      </p:nvGrpSpPr>
      <p:grpSpPr>
        <a:xfrm>
          <a:off x="0" y="0"/>
          <a:ext cx="0" cy="0"/>
          <a:chOff x="0" y="0"/>
          <a:chExt cx="0" cy="0"/>
        </a:xfrm>
      </p:grpSpPr>
      <p:pic>
        <p:nvPicPr>
          <p:cNvPr id="6" name="Picture 5">
            <a:extLst>
              <a:ext uri="{FF2B5EF4-FFF2-40B4-BE49-F238E27FC236}">
                <a16:creationId xmlns="" xmlns:a16="http://schemas.microsoft.com/office/drawing/2014/main" id="{E3CFA24C-72E3-9A9B-2751-8A95367D53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68" y="747696"/>
            <a:ext cx="12106063" cy="5362608"/>
          </a:xfrm>
          <a:prstGeom prst="rect">
            <a:avLst/>
          </a:prstGeom>
        </p:spPr>
      </p:pic>
    </p:spTree>
    <p:extLst>
      <p:ext uri="{BB962C8B-B14F-4D97-AF65-F5344CB8AC3E}">
        <p14:creationId xmlns:p14="http://schemas.microsoft.com/office/powerpoint/2010/main" val="1816607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E14EBA7-EA42-35D6-28B8-D7F2A383B796}"/>
            </a:ext>
          </a:extLst>
        </p:cNvPr>
        <p:cNvGrpSpPr/>
        <p:nvPr/>
      </p:nvGrpSpPr>
      <p:grpSpPr>
        <a:xfrm>
          <a:off x="0" y="0"/>
          <a:ext cx="0" cy="0"/>
          <a:chOff x="0" y="0"/>
          <a:chExt cx="0" cy="0"/>
        </a:xfrm>
      </p:grpSpPr>
      <p:pic>
        <p:nvPicPr>
          <p:cNvPr id="6" name="Picture 5">
            <a:extLst>
              <a:ext uri="{FF2B5EF4-FFF2-40B4-BE49-F238E27FC236}">
                <a16:creationId xmlns="" xmlns:a16="http://schemas.microsoft.com/office/drawing/2014/main" id="{54EDFCE9-618E-6352-8646-7E9C323A13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968" y="757154"/>
            <a:ext cx="12106063" cy="5343691"/>
          </a:xfrm>
          <a:prstGeom prst="rect">
            <a:avLst/>
          </a:prstGeom>
        </p:spPr>
      </p:pic>
    </p:spTree>
    <p:extLst>
      <p:ext uri="{BB962C8B-B14F-4D97-AF65-F5344CB8AC3E}">
        <p14:creationId xmlns:p14="http://schemas.microsoft.com/office/powerpoint/2010/main" val="1484444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B896DDE-1617-D8DB-667E-2EF26E6B0417}"/>
            </a:ext>
          </a:extLst>
        </p:cNvPr>
        <p:cNvGrpSpPr/>
        <p:nvPr/>
      </p:nvGrpSpPr>
      <p:grpSpPr>
        <a:xfrm>
          <a:off x="0" y="0"/>
          <a:ext cx="0" cy="0"/>
          <a:chOff x="0" y="0"/>
          <a:chExt cx="0" cy="0"/>
        </a:xfrm>
      </p:grpSpPr>
      <p:sp>
        <p:nvSpPr>
          <p:cNvPr id="11" name="Rectangle 10">
            <a:extLst>
              <a:ext uri="{FF2B5EF4-FFF2-40B4-BE49-F238E27FC236}">
                <a16:creationId xmlns="" xmlns:a16="http://schemas.microsoft.com/office/drawing/2014/main" id="{CDBB043E-5BBE-B38D-57F4-F5D7FCA13262}"/>
              </a:ext>
            </a:extLst>
          </p:cNvPr>
          <p:cNvSpPr/>
          <p:nvPr/>
        </p:nvSpPr>
        <p:spPr>
          <a:xfrm>
            <a:off x="1485657" y="2213869"/>
            <a:ext cx="3631892"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Customers’ </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Responses:</a:t>
            </a:r>
          </a:p>
        </p:txBody>
      </p:sp>
      <p:pic>
        <p:nvPicPr>
          <p:cNvPr id="14" name="Picture 13">
            <a:extLst>
              <a:ext uri="{FF2B5EF4-FFF2-40B4-BE49-F238E27FC236}">
                <a16:creationId xmlns="" xmlns:a16="http://schemas.microsoft.com/office/drawing/2014/main" id="{C0FFAFF7-580B-CAFC-08AC-01CCE3239A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013" y="841248"/>
            <a:ext cx="2274704" cy="5054898"/>
          </a:xfrm>
          <a:prstGeom prst="rect">
            <a:avLst/>
          </a:prstGeom>
        </p:spPr>
      </p:pic>
      <p:pic>
        <p:nvPicPr>
          <p:cNvPr id="16" name="Picture 15">
            <a:extLst>
              <a:ext uri="{FF2B5EF4-FFF2-40B4-BE49-F238E27FC236}">
                <a16:creationId xmlns="" xmlns:a16="http://schemas.microsoft.com/office/drawing/2014/main" id="{16AD0554-B070-ACE7-7D8B-8FA4FCAE13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76651" y="859234"/>
            <a:ext cx="2274702" cy="5054895"/>
          </a:xfrm>
          <a:prstGeom prst="rect">
            <a:avLst/>
          </a:prstGeom>
        </p:spPr>
      </p:pic>
    </p:spTree>
    <p:extLst>
      <p:ext uri="{BB962C8B-B14F-4D97-AF65-F5344CB8AC3E}">
        <p14:creationId xmlns:p14="http://schemas.microsoft.com/office/powerpoint/2010/main" val="1371011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ack background with red text&#10;&#10;Description automatically generated">
            <a:extLst>
              <a:ext uri="{FF2B5EF4-FFF2-40B4-BE49-F238E27FC236}">
                <a16:creationId xmlns="" xmlns:a16="http://schemas.microsoft.com/office/drawing/2014/main" id="{B18A1F6E-5C14-EC3E-D1AE-5E1F775675DC}"/>
              </a:ext>
            </a:extLst>
          </p:cNvPr>
          <p:cNvPicPr>
            <a:picLocks noGrp="1" noChangeAspect="1"/>
          </p:cNvPicPr>
          <p:nvPr>
            <p:ph sz="half" idx="14"/>
          </p:nvPr>
        </p:nvPicPr>
        <p:blipFill>
          <a:blip r:embed="rId2"/>
          <a:stretch>
            <a:fillRect/>
          </a:stretch>
        </p:blipFill>
        <p:spPr>
          <a:xfrm>
            <a:off x="3283211" y="1518636"/>
            <a:ext cx="5065745" cy="3214784"/>
          </a:xfrm>
        </p:spPr>
      </p:pic>
    </p:spTree>
    <p:extLst>
      <p:ext uri="{BB962C8B-B14F-4D97-AF65-F5344CB8AC3E}">
        <p14:creationId xmlns:p14="http://schemas.microsoft.com/office/powerpoint/2010/main" val="166746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800FB82-8098-1AC4-A15B-300B908A7E67}"/>
            </a:ext>
          </a:extLst>
        </p:cNvPr>
        <p:cNvGrpSpPr/>
        <p:nvPr/>
      </p:nvGrpSpPr>
      <p:grpSpPr>
        <a:xfrm>
          <a:off x="0" y="0"/>
          <a:ext cx="0" cy="0"/>
          <a:chOff x="0" y="0"/>
          <a:chExt cx="0" cy="0"/>
        </a:xfrm>
      </p:grpSpPr>
      <p:sp>
        <p:nvSpPr>
          <p:cNvPr id="11" name="Rectangle 10">
            <a:extLst>
              <a:ext uri="{FF2B5EF4-FFF2-40B4-BE49-F238E27FC236}">
                <a16:creationId xmlns="" xmlns:a16="http://schemas.microsoft.com/office/drawing/2014/main" id="{E0B0DA75-DC6C-471C-551A-4B897A37ACD6}"/>
              </a:ext>
            </a:extLst>
          </p:cNvPr>
          <p:cNvSpPr/>
          <p:nvPr/>
        </p:nvSpPr>
        <p:spPr>
          <a:xfrm>
            <a:off x="1485657" y="2213869"/>
            <a:ext cx="3631892"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Customers’ </a:t>
            </a:r>
          </a:p>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Responses:</a:t>
            </a:r>
          </a:p>
        </p:txBody>
      </p:sp>
      <p:pic>
        <p:nvPicPr>
          <p:cNvPr id="14" name="Picture 13">
            <a:extLst>
              <a:ext uri="{FF2B5EF4-FFF2-40B4-BE49-F238E27FC236}">
                <a16:creationId xmlns="" xmlns:a16="http://schemas.microsoft.com/office/drawing/2014/main" id="{A7ADBB0C-C181-2F90-639C-45A8E8DED27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26013" y="902893"/>
            <a:ext cx="2274704" cy="4931607"/>
          </a:xfrm>
          <a:prstGeom prst="rect">
            <a:avLst/>
          </a:prstGeom>
        </p:spPr>
      </p:pic>
      <p:pic>
        <p:nvPicPr>
          <p:cNvPr id="16" name="Picture 15">
            <a:extLst>
              <a:ext uri="{FF2B5EF4-FFF2-40B4-BE49-F238E27FC236}">
                <a16:creationId xmlns="" xmlns:a16="http://schemas.microsoft.com/office/drawing/2014/main" id="{8E472721-6CD0-1B49-3D7B-904856E33B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76651" y="859235"/>
            <a:ext cx="2274702" cy="5054893"/>
          </a:xfrm>
          <a:prstGeom prst="rect">
            <a:avLst/>
          </a:prstGeom>
        </p:spPr>
      </p:pic>
    </p:spTree>
    <p:extLst>
      <p:ext uri="{BB962C8B-B14F-4D97-AF65-F5344CB8AC3E}">
        <p14:creationId xmlns:p14="http://schemas.microsoft.com/office/powerpoint/2010/main" val="782214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652CC7B-6ED4-6849-DFD8-74E564FD7D0D}"/>
              </a:ext>
            </a:extLst>
          </p:cNvPr>
          <p:cNvSpPr/>
          <p:nvPr/>
        </p:nvSpPr>
        <p:spPr>
          <a:xfrm>
            <a:off x="341935" y="385069"/>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14" y="1649594"/>
            <a:ext cx="10846772" cy="4804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4630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652CC7B-6ED4-6849-DFD8-74E564FD7D0D}"/>
              </a:ext>
            </a:extLst>
          </p:cNvPr>
          <p:cNvSpPr/>
          <p:nvPr/>
        </p:nvSpPr>
        <p:spPr>
          <a:xfrm>
            <a:off x="341935" y="385069"/>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638" y="1649594"/>
            <a:ext cx="10864725" cy="4844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6968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652CC7B-6ED4-6849-DFD8-74E564FD7D0D}"/>
              </a:ext>
            </a:extLst>
          </p:cNvPr>
          <p:cNvSpPr/>
          <p:nvPr/>
        </p:nvSpPr>
        <p:spPr>
          <a:xfrm>
            <a:off x="341935" y="385069"/>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80" y="1649594"/>
            <a:ext cx="10811041" cy="4804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1996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8652CC7B-6ED4-6849-DFD8-74E564FD7D0D}"/>
              </a:ext>
            </a:extLst>
          </p:cNvPr>
          <p:cNvSpPr/>
          <p:nvPr/>
        </p:nvSpPr>
        <p:spPr>
          <a:xfrm>
            <a:off x="341935" y="385069"/>
            <a:ext cx="2729914"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Results:  </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639" y="1649595"/>
            <a:ext cx="10864723" cy="4804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1051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E67EC8B7-D575-9E37-F05F-078D4A47D128}"/>
              </a:ext>
            </a:extLst>
          </p:cNvPr>
          <p:cNvSpPr txBox="1"/>
          <p:nvPr/>
        </p:nvSpPr>
        <p:spPr>
          <a:xfrm>
            <a:off x="554127" y="1168916"/>
            <a:ext cx="4420209" cy="2698175"/>
          </a:xfrm>
          <a:prstGeom prst="rect">
            <a:avLst/>
          </a:prstGeom>
          <a:noFill/>
        </p:spPr>
        <p:txBody>
          <a:bodyPr wrap="square">
            <a:spAutoFit/>
          </a:bodyPr>
          <a:lstStyle/>
          <a:p>
            <a:pPr marL="0" marR="0" algn="just">
              <a:lnSpc>
                <a:spcPct val="150000"/>
              </a:lnSpc>
              <a:spcBef>
                <a:spcPts val="0"/>
              </a:spcBef>
              <a:spcAft>
                <a:spcPts val="800"/>
              </a:spcAft>
            </a:pPr>
            <a:r>
              <a:rPr lang="en-US" sz="24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WhatsApp Messaging Ads</a:t>
            </a:r>
            <a:r>
              <a:rPr lang="en-US" sz="24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lnSpc>
                <a:spcPct val="150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 Cost per messaging conversation is around EGP </a:t>
            </a:r>
            <a:r>
              <a:rPr lang="ar-EG"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.21.74</a:t>
            </a:r>
            <a:endPar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ar-EG"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23</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conversations have started, with about EGP </a:t>
            </a:r>
            <a:r>
              <a:rPr lang="ar-EG"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500</a:t>
            </a:r>
            <a:r>
              <a:rPr lang="en-US" sz="2000" kern="100" dirty="0" smtClean="0">
                <a:effectLst/>
                <a:latin typeface="Times New Roman" panose="02020603050405020304" pitchFamily="18" charset="0"/>
                <a:ea typeface="Calibri" panose="020F0502020204030204" pitchFamily="34" charset="0"/>
                <a:cs typeface="Times New Roman" panose="02020603050405020304" pitchFamily="18" charset="0"/>
              </a:rPr>
              <a:t> spent.</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 xmlns:a16="http://schemas.microsoft.com/office/drawing/2014/main" id="{462C9898-A840-ED7A-8E8D-AC6B1859A6B3}"/>
              </a:ext>
            </a:extLst>
          </p:cNvPr>
          <p:cNvSpPr txBox="1"/>
          <p:nvPr/>
        </p:nvSpPr>
        <p:spPr>
          <a:xfrm>
            <a:off x="6690970" y="459341"/>
            <a:ext cx="4222698" cy="2484013"/>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Photo Ads (Existing Post):</a:t>
            </a:r>
          </a:p>
          <a:p>
            <a:pPr marL="342900" indent="-342900">
              <a:lnSpc>
                <a:spcPct val="150000"/>
              </a:lnSpc>
              <a:spcAft>
                <a:spcPts val="800"/>
              </a:spcAft>
              <a:buSzPts val="1000"/>
              <a:buFont typeface="Symbol" panose="05050102010706020507" pitchFamily="18" charset="2"/>
              <a:buChar char=""/>
              <a:tabLst>
                <a:tab pos="457200" algn="l"/>
              </a:tabLst>
            </a:pP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Cost per messaging conversation is slightly lower at EGP </a:t>
            </a:r>
            <a:r>
              <a:rPr lang="ar-EG" sz="2000" kern="100" dirty="0" smtClean="0">
                <a:latin typeface="Times New Roman" panose="02020603050405020304" pitchFamily="18" charset="0"/>
                <a:ea typeface="Calibri" panose="020F0502020204030204" pitchFamily="34" charset="0"/>
                <a:cs typeface="Times New Roman" panose="02020603050405020304" pitchFamily="18" charset="0"/>
              </a:rPr>
              <a:t>21.74</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 with a total of </a:t>
            </a:r>
            <a:r>
              <a:rPr lang="ar-EG" sz="2000" kern="100" dirty="0" smtClean="0">
                <a:latin typeface="Times New Roman" panose="02020603050405020304" pitchFamily="18" charset="0"/>
                <a:ea typeface="Calibri" panose="020F0502020204030204" pitchFamily="34" charset="0"/>
                <a:cs typeface="Times New Roman" panose="02020603050405020304" pitchFamily="18" charset="0"/>
              </a:rPr>
              <a:t>23</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 conversations.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Around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EGP </a:t>
            </a:r>
            <a:r>
              <a:rPr lang="ar-EG" sz="2000" kern="100" dirty="0" smtClean="0">
                <a:latin typeface="Times New Roman" panose="02020603050405020304" pitchFamily="18" charset="0"/>
                <a:ea typeface="Calibri" panose="020F0502020204030204" pitchFamily="34" charset="0"/>
                <a:cs typeface="Times New Roman" panose="02020603050405020304" pitchFamily="18" charset="0"/>
              </a:rPr>
              <a:t>500</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spent.</a:t>
            </a:r>
          </a:p>
        </p:txBody>
      </p:sp>
      <p:sp>
        <p:nvSpPr>
          <p:cNvPr id="10" name="TextBox 9">
            <a:extLst>
              <a:ext uri="{FF2B5EF4-FFF2-40B4-BE49-F238E27FC236}">
                <a16:creationId xmlns="" xmlns:a16="http://schemas.microsoft.com/office/drawing/2014/main" id="{C9A1CD25-1394-C387-80F7-07F4DF5000BD}"/>
              </a:ext>
            </a:extLst>
          </p:cNvPr>
          <p:cNvSpPr txBox="1"/>
          <p:nvPr/>
        </p:nvSpPr>
        <p:spPr>
          <a:xfrm>
            <a:off x="700430" y="4548759"/>
            <a:ext cx="3849623" cy="1329659"/>
          </a:xfrm>
          <a:prstGeom prst="rect">
            <a:avLst/>
          </a:prstGeom>
          <a:noFill/>
        </p:spPr>
        <p:txBody>
          <a:bodyPr wrap="square">
            <a:spAutoFit/>
          </a:bodyPr>
          <a:lstStyle/>
          <a:p>
            <a:r>
              <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Video Ads:</a:t>
            </a:r>
          </a:p>
          <a:p>
            <a:pPr>
              <a:lnSpc>
                <a:spcPct val="150000"/>
              </a:lnSpc>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Spent EGP </a:t>
            </a:r>
            <a:r>
              <a:rPr lang="ar-EG" sz="2000" kern="100" dirty="0" smtClean="0">
                <a:latin typeface="Times New Roman" panose="02020603050405020304" pitchFamily="18" charset="0"/>
                <a:ea typeface="Calibri" panose="020F0502020204030204" pitchFamily="34" charset="0"/>
                <a:cs typeface="Times New Roman" panose="02020603050405020304" pitchFamily="18" charset="0"/>
              </a:rPr>
              <a:t>6.58</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but no messaging conversations have been started yet.</a:t>
            </a:r>
          </a:p>
        </p:txBody>
      </p:sp>
      <p:sp>
        <p:nvSpPr>
          <p:cNvPr id="12" name="TextBox 11">
            <a:extLst>
              <a:ext uri="{FF2B5EF4-FFF2-40B4-BE49-F238E27FC236}">
                <a16:creationId xmlns="" xmlns:a16="http://schemas.microsoft.com/office/drawing/2014/main" id="{4096B4E7-A06E-4A50-E587-80B9908DCE80}"/>
              </a:ext>
            </a:extLst>
          </p:cNvPr>
          <p:cNvSpPr txBox="1"/>
          <p:nvPr/>
        </p:nvSpPr>
        <p:spPr>
          <a:xfrm>
            <a:off x="6164275" y="3358338"/>
            <a:ext cx="5473598" cy="3231654"/>
          </a:xfrm>
          <a:prstGeom prst="rect">
            <a:avLst/>
          </a:prstGeom>
          <a:noFill/>
        </p:spPr>
        <p:txBody>
          <a:bodyPr wrap="square">
            <a:spAutoFit/>
          </a:bodyPr>
          <a:lstStyle/>
          <a:p>
            <a:r>
              <a:rPr lang="en-US" sz="24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Engagement Ads: </a:t>
            </a:r>
          </a:p>
          <a:p>
            <a:pPr marL="285750" indent="-285750" algn="just">
              <a:lnSpc>
                <a:spcPct val="150000"/>
              </a:lnSpc>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They are relatively cheap at EGP </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0.</a:t>
            </a:r>
            <a:r>
              <a:rPr lang="ar-EG" sz="2000" kern="100" dirty="0" smtClean="0">
                <a:latin typeface="Times New Roman" panose="02020603050405020304" pitchFamily="18" charset="0"/>
                <a:ea typeface="Calibri" panose="020F0502020204030204" pitchFamily="34" charset="0"/>
                <a:cs typeface="Times New Roman" panose="02020603050405020304" pitchFamily="18" charset="0"/>
              </a:rPr>
              <a:t>86</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per engagement.</a:t>
            </a:r>
          </a:p>
          <a:p>
            <a:pPr marL="285750" indent="-285750" algn="just">
              <a:lnSpc>
                <a:spcPct val="150000"/>
              </a:lnSpc>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Achieved </a:t>
            </a:r>
            <a:r>
              <a:rPr lang="ar-EG" sz="2000" kern="100" dirty="0" smtClean="0">
                <a:latin typeface="Times New Roman" panose="02020603050405020304" pitchFamily="18" charset="0"/>
                <a:ea typeface="Calibri" panose="020F0502020204030204" pitchFamily="34" charset="0"/>
                <a:cs typeface="Times New Roman" panose="02020603050405020304" pitchFamily="18" charset="0"/>
              </a:rPr>
              <a:t>580</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engagements for EGP </a:t>
            </a:r>
            <a:r>
              <a:rPr lang="ar-EG" sz="2000" kern="100" dirty="0" smtClean="0">
                <a:latin typeface="Times New Roman" panose="02020603050405020304" pitchFamily="18" charset="0"/>
                <a:ea typeface="Calibri" panose="020F0502020204030204" pitchFamily="34" charset="0"/>
                <a:cs typeface="Times New Roman" panose="02020603050405020304" pitchFamily="18" charset="0"/>
              </a:rPr>
              <a:t>500</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sz="2000" kern="1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kern="100" dirty="0">
                <a:latin typeface="Times New Roman" panose="02020603050405020304" pitchFamily="18" charset="0"/>
                <a:ea typeface="Calibri" panose="020F0502020204030204" pitchFamily="34" charset="0"/>
                <a:cs typeface="Times New Roman" panose="02020603050405020304" pitchFamily="18" charset="0"/>
              </a:rPr>
              <a:t>Reach and impressions seem to be good, with the most recent campaign </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reaching</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12,044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people with </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17,462</a:t>
            </a:r>
            <a:r>
              <a:rPr lang="en-US" sz="2000" kern="1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000" kern="100" dirty="0">
                <a:latin typeface="Times New Roman" panose="02020603050405020304" pitchFamily="18" charset="0"/>
                <a:ea typeface="Calibri" panose="020F0502020204030204" pitchFamily="34" charset="0"/>
                <a:cs typeface="Times New Roman" panose="02020603050405020304" pitchFamily="18" charset="0"/>
              </a:rPr>
              <a:t>impressions, but no conversions yet.</a:t>
            </a:r>
          </a:p>
        </p:txBody>
      </p:sp>
      <p:sp>
        <p:nvSpPr>
          <p:cNvPr id="13" name="Rectangle 12">
            <a:extLst>
              <a:ext uri="{FF2B5EF4-FFF2-40B4-BE49-F238E27FC236}">
                <a16:creationId xmlns="" xmlns:a16="http://schemas.microsoft.com/office/drawing/2014/main" id="{35DBD0D1-F97F-5A9A-5783-6AE6145F1918}"/>
              </a:ext>
            </a:extLst>
          </p:cNvPr>
          <p:cNvSpPr/>
          <p:nvPr/>
        </p:nvSpPr>
        <p:spPr>
          <a:xfrm>
            <a:off x="228131" y="99979"/>
            <a:ext cx="4252896"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Observations: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3174574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724B966-6392-F84A-414A-D7093DC3DCE2}"/>
            </a:ext>
          </a:extLst>
        </p:cNvPr>
        <p:cNvGrpSpPr/>
        <p:nvPr/>
      </p:nvGrpSpPr>
      <p:grpSpPr>
        <a:xfrm>
          <a:off x="0" y="0"/>
          <a:ext cx="0" cy="0"/>
          <a:chOff x="0" y="0"/>
          <a:chExt cx="0" cy="0"/>
        </a:xfrm>
      </p:grpSpPr>
      <p:sp>
        <p:nvSpPr>
          <p:cNvPr id="13" name="Rectangle 12">
            <a:extLst>
              <a:ext uri="{FF2B5EF4-FFF2-40B4-BE49-F238E27FC236}">
                <a16:creationId xmlns="" xmlns:a16="http://schemas.microsoft.com/office/drawing/2014/main" id="{6029C2FC-DC15-E776-0DFD-CE77C4E48445}"/>
              </a:ext>
            </a:extLst>
          </p:cNvPr>
          <p:cNvSpPr/>
          <p:nvPr/>
        </p:nvSpPr>
        <p:spPr>
          <a:xfrm>
            <a:off x="804114" y="165815"/>
            <a:ext cx="5792932" cy="923330"/>
          </a:xfrm>
          <a:prstGeom prst="rect">
            <a:avLst/>
          </a:prstGeom>
          <a:noFill/>
        </p:spPr>
        <p:txBody>
          <a:bodyPr wrap="none" lIns="91440" tIns="45720" rIns="91440" bIns="45720">
            <a:spAutoFit/>
          </a:bodyPr>
          <a:lstStyle/>
          <a:p>
            <a:pPr algn="ct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Recommendations: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TextBox 2">
            <a:extLst>
              <a:ext uri="{FF2B5EF4-FFF2-40B4-BE49-F238E27FC236}">
                <a16:creationId xmlns="" xmlns:a16="http://schemas.microsoft.com/office/drawing/2014/main" id="{F6FF517E-D6BD-A6BE-6274-28AE11BB4884}"/>
              </a:ext>
            </a:extLst>
          </p:cNvPr>
          <p:cNvSpPr txBox="1"/>
          <p:nvPr/>
        </p:nvSpPr>
        <p:spPr>
          <a:xfrm>
            <a:off x="512064" y="1397203"/>
            <a:ext cx="11587277" cy="5213543"/>
          </a:xfrm>
          <a:prstGeom prst="rect">
            <a:avLst/>
          </a:prstGeom>
          <a:noFill/>
        </p:spPr>
        <p:txBody>
          <a:bodyPr wrap="square">
            <a:spAutoFit/>
          </a:bodyPr>
          <a:lstStyle/>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Refine Target Audience: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Narrow audience based on fitness, nutrition, or wellness-related behaviors and interests.</a:t>
            </a:r>
          </a:p>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Improve Video Ads</a:t>
            </a:r>
            <a:r>
              <a:rPr lang="en-US" sz="2000"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Test shorter videos with clear call-to-action (CTA) early 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effectLst/>
                <a:latin typeface="Times New Roman" panose="02020603050405020304" pitchFamily="18" charset="0"/>
                <a:ea typeface="Calibri" panose="020F0502020204030204" pitchFamily="34" charset="0"/>
                <a:cs typeface="Times New Roman" panose="02020603050405020304" pitchFamily="18" charset="0"/>
              </a:rPr>
              <a:t>Add captions or text overlays to increase engagement.</a:t>
            </a:r>
          </a:p>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Retarget Engagements: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Retarget those who engaged with ads but didn’t convert.</a:t>
            </a:r>
          </a:p>
          <a:p>
            <a:pPr marL="342900" indent="-342900">
              <a:lnSpc>
                <a:spcPct val="107000"/>
              </a:lnSpc>
              <a:spcAft>
                <a:spcPts val="800"/>
              </a:spcAft>
              <a:buFont typeface="+mj-lt"/>
              <a:buAutoNum type="arabicPeriod"/>
              <a:tabLst>
                <a:tab pos="457200" algn="l"/>
              </a:tabLst>
            </a:pPr>
            <a:r>
              <a:rPr lang="en-US" sz="20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Test New Creatives and Copy:</a:t>
            </a:r>
          </a:p>
          <a:p>
            <a:pPr marL="742950" lvl="1" indent="-285750">
              <a:lnSpc>
                <a:spcPct val="107000"/>
              </a:lnSpc>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Experiment with different visuals and messaging.</a:t>
            </a:r>
          </a:p>
          <a:p>
            <a:pPr marL="742950" lvl="1" indent="-285750">
              <a:lnSpc>
                <a:spcPct val="107000"/>
              </a:lnSpc>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Use testimonials or success stories to build trust.</a:t>
            </a:r>
          </a:p>
          <a:p>
            <a:pPr marL="342900" marR="0" lvl="0" indent="-342900">
              <a:lnSpc>
                <a:spcPct val="107000"/>
              </a:lnSpc>
              <a:spcBef>
                <a:spcPts val="0"/>
              </a:spcBef>
              <a:spcAft>
                <a:spcPts val="800"/>
              </a:spcAft>
              <a:buFont typeface="+mj-lt"/>
              <a:buAutoNum type="arabicPeriod"/>
              <a:tabLst>
                <a:tab pos="457200" algn="l"/>
              </a:tabLst>
            </a:pPr>
            <a:r>
              <a:rPr lang="en-US" sz="2000" b="1" kern="1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Reallocate Budget: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kern="100" dirty="0">
                <a:latin typeface="Times New Roman" panose="02020603050405020304" pitchFamily="18" charset="0"/>
                <a:ea typeface="Calibri" panose="020F0502020204030204" pitchFamily="34" charset="0"/>
                <a:cs typeface="Times New Roman" panose="02020603050405020304" pitchFamily="18" charset="0"/>
              </a:rPr>
              <a:t>Shift some budget from video ads to better-performing photo ads or engagement campaigns.</a:t>
            </a:r>
          </a:p>
          <a:p>
            <a:pPr marR="0" lvl="1">
              <a:lnSpc>
                <a:spcPct val="107000"/>
              </a:lnSpc>
              <a:spcBef>
                <a:spcPts val="0"/>
              </a:spcBef>
              <a:spcAft>
                <a:spcPts val="800"/>
              </a:spcAft>
              <a:buSzPts val="1000"/>
              <a:tabLst>
                <a:tab pos="914400" algn="l"/>
              </a:tabLst>
            </a:pPr>
            <a:endParaRPr lang="en-US"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2876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AC361-0D7A-DC05-86B5-6DD77D322F5B}"/>
              </a:ext>
            </a:extLst>
          </p:cNvPr>
          <p:cNvSpPr>
            <a:spLocks noGrp="1"/>
          </p:cNvSpPr>
          <p:nvPr>
            <p:ph type="title"/>
          </p:nvPr>
        </p:nvSpPr>
        <p:spPr>
          <a:xfrm>
            <a:off x="3997071" y="1284974"/>
            <a:ext cx="3905250" cy="3032567"/>
          </a:xfrm>
          <a:noFill/>
        </p:spPr>
        <p:txBody>
          <a:bodyPr anchor="b"/>
          <a:lstStyle/>
          <a:p>
            <a:r>
              <a:rPr lang="en-US" sz="6000" b="1" dirty="0"/>
              <a:t>Thank you</a:t>
            </a:r>
          </a:p>
        </p:txBody>
      </p:sp>
    </p:spTree>
    <p:extLst>
      <p:ext uri="{BB962C8B-B14F-4D97-AF65-F5344CB8AC3E}">
        <p14:creationId xmlns:p14="http://schemas.microsoft.com/office/powerpoint/2010/main" val="611567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46A1863-B9BA-3B16-C5EA-67E2D4A01754}"/>
              </a:ext>
            </a:extLst>
          </p:cNvPr>
          <p:cNvSpPr txBox="1"/>
          <p:nvPr/>
        </p:nvSpPr>
        <p:spPr>
          <a:xfrm>
            <a:off x="6262259" y="361264"/>
            <a:ext cx="5867399" cy="4300536"/>
          </a:xfrm>
          <a:prstGeom prst="rect">
            <a:avLst/>
          </a:prstGeom>
          <a:noFill/>
        </p:spPr>
        <p:txBody>
          <a:bodyPr wrap="square">
            <a:spAutoFit/>
          </a:bodyPr>
          <a:lstStyle/>
          <a:p>
            <a:pPr marL="0" marR="0">
              <a:lnSpc>
                <a:spcPct val="150000"/>
              </a:lnSpc>
              <a:spcBef>
                <a:spcPts val="0"/>
              </a:spcBef>
              <a:spcAft>
                <a:spcPts val="800"/>
              </a:spcAft>
            </a:pPr>
            <a:r>
              <a:rPr lang="en-US" sz="20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D: PEST Analysis: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Political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Health regulations for food and supplements</a:t>
            </a:r>
            <a:r>
              <a:rPr lang="ar-EG" sz="2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(No effect)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Economic</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Life burdens may affect the number of people joining nutrition programs.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Social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Focus on wellness and body positivity, Rise in diseases due to wrong lifestyle.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Technological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Advancement in fitness apps and personalized meal plan platforms.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0140FA44-1069-DDA5-E951-76BC0EE430E0}"/>
              </a:ext>
            </a:extLst>
          </p:cNvPr>
          <p:cNvSpPr txBox="1"/>
          <p:nvPr/>
        </p:nvSpPr>
        <p:spPr>
          <a:xfrm>
            <a:off x="62342" y="361264"/>
            <a:ext cx="5801745" cy="5028749"/>
          </a:xfrm>
          <a:prstGeom prst="rect">
            <a:avLst/>
          </a:prstGeom>
          <a:noFill/>
        </p:spPr>
        <p:txBody>
          <a:bodyPr wrap="square">
            <a:spAutoFit/>
          </a:bodyPr>
          <a:lstStyle/>
          <a:p>
            <a:pPr marL="457200" marR="0">
              <a:lnSpc>
                <a:spcPct val="150000"/>
              </a:lnSpc>
              <a:spcBef>
                <a:spcPts val="0"/>
              </a:spcBef>
              <a:spcAft>
                <a:spcPts val="800"/>
              </a:spcAft>
            </a:pPr>
            <a:r>
              <a:rPr lang="en-US" sz="20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C: Resources Analysis: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Physical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Meal plans, exercise programs, supplement guidance</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Digital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Social media presence (Facebook page, ticktock, Instagram), pics, videos.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Human</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Content creators (Reem and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Shimaa</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Moderators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Samah</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and Reem), Graphic designer (Omar), Media buyer (Omar), Video editor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Eyad</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50000"/>
              </a:lnSpc>
              <a:spcBef>
                <a:spcPts val="0"/>
              </a:spcBef>
              <a:spcAft>
                <a:spcPts val="800"/>
              </a:spcAft>
              <a:buFont typeface="Courier New" panose="02070309020205020404" pitchFamily="49" charset="0"/>
              <a:buChar char="o"/>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Financial</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Budget for marketing (1250 LE)</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164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67EE18B9-D897-10D1-73F5-FAC20B7E494F}"/>
              </a:ext>
            </a:extLst>
          </p:cNvPr>
          <p:cNvSpPr txBox="1"/>
          <p:nvPr/>
        </p:nvSpPr>
        <p:spPr>
          <a:xfrm>
            <a:off x="768627" y="484095"/>
            <a:ext cx="3876261" cy="3972241"/>
          </a:xfrm>
          <a:prstGeom prst="rect">
            <a:avLst/>
          </a:prstGeom>
          <a:noFill/>
        </p:spPr>
        <p:txBody>
          <a:bodyPr wrap="square">
            <a:spAutoFit/>
          </a:bodyPr>
          <a:lstStyle/>
          <a:p>
            <a:pPr marL="0" marR="0">
              <a:lnSpc>
                <a:spcPct val="150000"/>
              </a:lnSpc>
              <a:spcBef>
                <a:spcPts val="0"/>
              </a:spcBef>
              <a:spcAft>
                <a:spcPts val="800"/>
              </a:spcAft>
            </a:pPr>
            <a:r>
              <a:rPr lang="en-US" sz="2800" b="1" kern="100" dirty="0">
                <a:solidFill>
                  <a:srgbClr val="FF0000"/>
                </a:solidFill>
                <a:latin typeface="Times New Roman" panose="02020603050405020304" pitchFamily="18" charset="0"/>
                <a:ea typeface="Calibri" panose="020F0502020204030204" pitchFamily="34" charset="0"/>
                <a:cs typeface="Arial" panose="020B0604020202020204" pitchFamily="34" charset="0"/>
              </a:rPr>
              <a:t>E: Customer Analysis: </a:t>
            </a: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Who: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Men and women (11- 55)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Where: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Online (Egypt)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When: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8 AM    - 10 PM</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What: </a:t>
            </a:r>
            <a:r>
              <a:rPr lang="en-US" sz="2000" kern="100" dirty="0">
                <a:latin typeface="Times New Roman" panose="02020603050405020304" pitchFamily="18" charset="0"/>
                <a:ea typeface="Calibri" panose="020F0502020204030204" pitchFamily="34" charset="0"/>
                <a:cs typeface="Arial" panose="020B0604020202020204" pitchFamily="34" charset="0"/>
              </a:rPr>
              <a:t>Better life style and good health.</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Why: </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To feel healthy and enjoy life </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70EFC329-1DAA-73DA-BA1A-74DBF481EAF5}"/>
              </a:ext>
            </a:extLst>
          </p:cNvPr>
          <p:cNvSpPr txBox="1"/>
          <p:nvPr/>
        </p:nvSpPr>
        <p:spPr>
          <a:xfrm>
            <a:off x="5857461" y="484095"/>
            <a:ext cx="5950226" cy="5870646"/>
          </a:xfrm>
          <a:prstGeom prst="rect">
            <a:avLst/>
          </a:prstGeom>
          <a:noFill/>
        </p:spPr>
        <p:txBody>
          <a:bodyPr wrap="square">
            <a:spAutoFit/>
          </a:bodyPr>
          <a:lstStyle/>
          <a:p>
            <a:pPr marL="0" marR="0">
              <a:lnSpc>
                <a:spcPct val="150000"/>
              </a:lnSpc>
              <a:spcBef>
                <a:spcPts val="0"/>
              </a:spcBef>
              <a:spcAft>
                <a:spcPts val="800"/>
              </a:spcAft>
            </a:pPr>
            <a:r>
              <a:rPr lang="en-US" sz="2800" b="1"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F: Competitor Analysis: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r>
              <a:rPr lang="en-US" sz="1800" u="sng" kern="100"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2"/>
              </a:rPr>
              <a:t>https://fedubuedu-my.sharepoint.com/:x:/g/personal/shimaa170037_fedu_bu_edu_eg/ETya-OCVQgNJssVTeA-4_TcB43MWEAFOEXMrZVkc4yVy7g?e=BQQGRI</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Dr. Ola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Mekhemer</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Coach Sama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Captain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Maged</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Aya </a:t>
            </a:r>
            <a:r>
              <a:rPr lang="en-US" sz="2400" kern="100" dirty="0" err="1">
                <a:effectLst/>
                <a:latin typeface="Times New Roman" panose="02020603050405020304" pitchFamily="18" charset="0"/>
                <a:ea typeface="Calibri" panose="020F0502020204030204" pitchFamily="34" charset="0"/>
                <a:cs typeface="Arial" panose="020B0604020202020204" pitchFamily="34" charset="0"/>
              </a:rPr>
              <a:t>Anayel</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DFN</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800"/>
              </a:spcAft>
              <a:buFont typeface="Times New Roman" panose="02020603050405020304" pitchFamily="18" charset="0"/>
              <a:buChar char="-"/>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Sama Fit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7512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96B45D4-7872-865A-D6A8-E5C16FEB00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6922" y="929238"/>
            <a:ext cx="10168275" cy="5034239"/>
          </a:xfrm>
          <a:prstGeom prst="rect">
            <a:avLst/>
          </a:prstGeom>
        </p:spPr>
      </p:pic>
    </p:spTree>
    <p:extLst>
      <p:ext uri="{BB962C8B-B14F-4D97-AF65-F5344CB8AC3E}">
        <p14:creationId xmlns:p14="http://schemas.microsoft.com/office/powerpoint/2010/main" val="339985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8336CC13-2490-0CE1-194F-EE07B8092129}"/>
            </a:ext>
          </a:extLst>
        </p:cNvPr>
        <p:cNvGrpSpPr/>
        <p:nvPr/>
      </p:nvGrpSpPr>
      <p:grpSpPr>
        <a:xfrm>
          <a:off x="0" y="0"/>
          <a:ext cx="0" cy="0"/>
          <a:chOff x="0" y="0"/>
          <a:chExt cx="0" cy="0"/>
        </a:xfrm>
      </p:grpSpPr>
      <p:pic>
        <p:nvPicPr>
          <p:cNvPr id="2" name="Picture 1">
            <a:extLst>
              <a:ext uri="{FF2B5EF4-FFF2-40B4-BE49-F238E27FC236}">
                <a16:creationId xmlns="" xmlns:a16="http://schemas.microsoft.com/office/drawing/2014/main" id="{24616CD1-2C22-AC25-4B7C-7FF15E625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70" y="815314"/>
            <a:ext cx="9515060" cy="5227371"/>
          </a:xfrm>
          <a:prstGeom prst="rect">
            <a:avLst/>
          </a:prstGeom>
        </p:spPr>
      </p:pic>
    </p:spTree>
    <p:extLst>
      <p:ext uri="{BB962C8B-B14F-4D97-AF65-F5344CB8AC3E}">
        <p14:creationId xmlns:p14="http://schemas.microsoft.com/office/powerpoint/2010/main" val="2090913142"/>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533540E-348B-4A0C-8D42-DF419EB4AC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039DB3-8B03-42C7-A6D5-D581E57F13D6}">
  <ds:schemaRefs>
    <ds:schemaRef ds:uri="http://schemas.microsoft.com/sharepoint/v3/contenttype/forms"/>
  </ds:schemaRefs>
</ds:datastoreItem>
</file>

<file path=customXml/itemProps3.xml><?xml version="1.0" encoding="utf-8"?>
<ds:datastoreItem xmlns:ds="http://schemas.openxmlformats.org/officeDocument/2006/customXml" ds:itemID="{73A5813F-A12D-4A3C-B9FF-2C89106185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374</TotalTime>
  <Words>1579</Words>
  <Application>Microsoft Office PowerPoint</Application>
  <PresentationFormat>Custom</PresentationFormat>
  <Paragraphs>322</Paragraphs>
  <Slides>57</Slides>
  <Notes>2</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Custom</vt:lpstr>
      <vt:lpstr>Digital Marketing Final Project </vt:lpstr>
      <vt:lpstr>PowerPoint Presentation</vt:lpstr>
      <vt:lpstr>Sostac Model </vt:lpstr>
      <vt:lpstr>PowerPoint Presentation</vt:lpstr>
      <vt:lpstr>PowerPoint Presentation</vt:lpstr>
      <vt:lpstr>PowerPoint Presentation</vt:lpstr>
      <vt:lpstr>PowerPoint Presentation</vt:lpstr>
      <vt:lpstr>PowerPoint Presentation</vt:lpstr>
      <vt:lpstr>PowerPoint Presentation</vt:lpstr>
      <vt:lpstr>Swot Analysis </vt:lpstr>
      <vt:lpstr>Swot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Canvas Model </vt:lpstr>
      <vt:lpstr>PowerPoint Presentation</vt:lpstr>
      <vt:lpstr>Campaign Overview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Final Project </dc:title>
  <dc:creator>Surface</dc:creator>
  <cp:lastModifiedBy>khaled</cp:lastModifiedBy>
  <cp:revision>100</cp:revision>
  <dcterms:created xsi:type="dcterms:W3CDTF">2024-10-16T21:30:00Z</dcterms:created>
  <dcterms:modified xsi:type="dcterms:W3CDTF">2024-10-21T16:21:22Z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